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jpeg" ContentType="image/jpeg"/>
  <Default Extension="emf" ContentType="image/x-emf"/>
  <Default Extension="rels" ContentType="application/vnd.openxmlformats-package.relationships+xml"/>
  <Default Extension="gif" ContentType="image/gif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4"/>
  </p:sldMasterIdLst>
  <p:notesMasterIdLst>
    <p:notesMasterId r:id="rId48"/>
  </p:notesMasterIdLst>
  <p:handoutMasterIdLst>
    <p:handoutMasterId r:id="rId49"/>
  </p:handoutMasterIdLst>
  <p:sldIdLst>
    <p:sldId id="256" r:id="rId5"/>
    <p:sldId id="257" r:id="rId6"/>
    <p:sldId id="567" r:id="rId7"/>
    <p:sldId id="556" r:id="rId8"/>
    <p:sldId id="552" r:id="rId9"/>
    <p:sldId id="557" r:id="rId10"/>
    <p:sldId id="555" r:id="rId11"/>
    <p:sldId id="565" r:id="rId12"/>
    <p:sldId id="600" r:id="rId13"/>
    <p:sldId id="570" r:id="rId14"/>
    <p:sldId id="554" r:id="rId15"/>
    <p:sldId id="558" r:id="rId16"/>
    <p:sldId id="577" r:id="rId17"/>
    <p:sldId id="559" r:id="rId18"/>
    <p:sldId id="581" r:id="rId19"/>
    <p:sldId id="599" r:id="rId20"/>
    <p:sldId id="587" r:id="rId21"/>
    <p:sldId id="560" r:id="rId22"/>
    <p:sldId id="588" r:id="rId23"/>
    <p:sldId id="596" r:id="rId24"/>
    <p:sldId id="586" r:id="rId25"/>
    <p:sldId id="598" r:id="rId26"/>
    <p:sldId id="597" r:id="rId27"/>
    <p:sldId id="575" r:id="rId28"/>
    <p:sldId id="592" r:id="rId29"/>
    <p:sldId id="595" r:id="rId30"/>
    <p:sldId id="561" r:id="rId31"/>
    <p:sldId id="583" r:id="rId32"/>
    <p:sldId id="593" r:id="rId33"/>
    <p:sldId id="573" r:id="rId34"/>
    <p:sldId id="574" r:id="rId35"/>
    <p:sldId id="576" r:id="rId36"/>
    <p:sldId id="562" r:id="rId37"/>
    <p:sldId id="582" r:id="rId38"/>
    <p:sldId id="571" r:id="rId39"/>
    <p:sldId id="590" r:id="rId40"/>
    <p:sldId id="594" r:id="rId41"/>
    <p:sldId id="591" r:id="rId42"/>
    <p:sldId id="563" r:id="rId43"/>
    <p:sldId id="585" r:id="rId44"/>
    <p:sldId id="569" r:id="rId45"/>
    <p:sldId id="589" r:id="rId46"/>
    <p:sldId id="360" r:id="rId47"/>
  </p:sldIdLst>
  <p:sldSz cx="9144000" cy="6858000" type="screen4x3"/>
  <p:notesSz cx="6797675" cy="9872663"/>
  <p:custDataLst>
    <p:tags r:id="rId51"/>
  </p:custDataLst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521415D9-36F7-43E2-AB2F-B90AF26B5E84}">
      <p14:sectionLst xmlns:p14="http://schemas.microsoft.com/office/powerpoint/2010/main">
        <p14:section name="Standardabschnitt" id="{01C70BD0-8234-8B4E-AC58-ABDD43FC1A59}">
          <p14:sldIdLst>
            <p14:sldId id="256"/>
            <p14:sldId id="257"/>
            <p14:sldId id="567"/>
          </p14:sldIdLst>
        </p14:section>
        <p14:section name="Einführung" id="{3AC4F255-0E1E-4F49-998F-52499669D27B}">
          <p14:sldIdLst>
            <p14:sldId id="556"/>
            <p14:sldId id="552"/>
            <p14:sldId id="557"/>
          </p14:sldIdLst>
        </p14:section>
        <p14:section name="Java 7" id="{9CC68974-604D-D441-8CF3-956419746EA0}">
          <p14:sldIdLst>
            <p14:sldId id="555"/>
            <p14:sldId id="565"/>
            <p14:sldId id="600"/>
            <p14:sldId id="570"/>
            <p14:sldId id="554"/>
          </p14:sldIdLst>
        </p14:section>
        <p14:section name="Java 8" id="{20D12818-08CE-A04A-ACBA-65DEDEF39806}">
          <p14:sldIdLst>
            <p14:sldId id="558"/>
            <p14:sldId id="577"/>
            <p14:sldId id="559"/>
            <p14:sldId id="581"/>
            <p14:sldId id="599"/>
            <p14:sldId id="587"/>
            <p14:sldId id="560"/>
            <p14:sldId id="588"/>
            <p14:sldId id="596"/>
            <p14:sldId id="586"/>
            <p14:sldId id="598"/>
            <p14:sldId id="597"/>
            <p14:sldId id="575"/>
            <p14:sldId id="592"/>
            <p14:sldId id="595"/>
            <p14:sldId id="561"/>
            <p14:sldId id="583"/>
            <p14:sldId id="593"/>
            <p14:sldId id="573"/>
            <p14:sldId id="574"/>
            <p14:sldId id="576"/>
            <p14:sldId id="562"/>
            <p14:sldId id="582"/>
            <p14:sldId id="571"/>
            <p14:sldId id="590"/>
            <p14:sldId id="594"/>
            <p14:sldId id="591"/>
          </p14:sldIdLst>
        </p14:section>
        <p14:section name="Ende" id="{A28095D2-D400-B24B-B35E-D61EDB87D86B}">
          <p14:sldIdLst>
            <p14:sldId id="563"/>
            <p14:sldId id="585"/>
            <p14:sldId id="569"/>
            <p14:sldId id="589"/>
            <p14:sldId id="360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B399"/>
    <a:srgbClr val="E8E8E8"/>
    <a:srgbClr val="63C0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196" autoAdjust="0"/>
    <p:restoredTop sz="93832" autoAdjust="0"/>
  </p:normalViewPr>
  <p:slideViewPr>
    <p:cSldViewPr showGuides="1">
      <p:cViewPr>
        <p:scale>
          <a:sx n="116" d="100"/>
          <a:sy n="116" d="100"/>
        </p:scale>
        <p:origin x="-640" y="592"/>
      </p:cViewPr>
      <p:guideLst>
        <p:guide orient="horz" pos="299"/>
        <p:guide orient="horz" pos="2462"/>
        <p:guide orient="horz" pos="3231"/>
        <p:guide orient="horz" pos="1298"/>
        <p:guide orient="horz" pos="969"/>
        <p:guide orient="horz" pos="3463"/>
        <p:guide pos="2873"/>
        <p:guide pos="5072"/>
        <p:guide pos="4988"/>
        <p:guide pos="3996"/>
        <p:guide pos="180"/>
        <p:guide pos="129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howGuides="1">
      <p:cViewPr>
        <p:scale>
          <a:sx n="100" d="100"/>
          <a:sy n="100" d="100"/>
        </p:scale>
        <p:origin x="-3474" y="594"/>
      </p:cViewPr>
      <p:guideLst>
        <p:guide orient="horz" pos="3110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50" Type="http://schemas.openxmlformats.org/officeDocument/2006/relationships/printerSettings" Target="printerSettings/printerSettings1.bin"/><Relationship Id="rId51" Type="http://schemas.openxmlformats.org/officeDocument/2006/relationships/tags" Target="tags/tag1.xml"/><Relationship Id="rId52" Type="http://schemas.openxmlformats.org/officeDocument/2006/relationships/presProps" Target="presProps.xml"/><Relationship Id="rId53" Type="http://schemas.openxmlformats.org/officeDocument/2006/relationships/viewProps" Target="viewProps.xml"/><Relationship Id="rId54" Type="http://schemas.openxmlformats.org/officeDocument/2006/relationships/theme" Target="theme/theme1.xml"/><Relationship Id="rId55" Type="http://schemas.openxmlformats.org/officeDocument/2006/relationships/tableStyles" Target="tableStyles.xml"/><Relationship Id="rId40" Type="http://schemas.openxmlformats.org/officeDocument/2006/relationships/slide" Target="slides/slide36.xml"/><Relationship Id="rId41" Type="http://schemas.openxmlformats.org/officeDocument/2006/relationships/slide" Target="slides/slide37.xml"/><Relationship Id="rId42" Type="http://schemas.openxmlformats.org/officeDocument/2006/relationships/slide" Target="slides/slide38.xml"/><Relationship Id="rId43" Type="http://schemas.openxmlformats.org/officeDocument/2006/relationships/slide" Target="slides/slide39.xml"/><Relationship Id="rId44" Type="http://schemas.openxmlformats.org/officeDocument/2006/relationships/slide" Target="slides/slide40.xml"/><Relationship Id="rId45" Type="http://schemas.openxmlformats.org/officeDocument/2006/relationships/slide" Target="slides/slide41.xml"/><Relationship Id="rId46" Type="http://schemas.openxmlformats.org/officeDocument/2006/relationships/slide" Target="slides/slide42.xml"/><Relationship Id="rId47" Type="http://schemas.openxmlformats.org/officeDocument/2006/relationships/slide" Target="slides/slide43.xml"/><Relationship Id="rId48" Type="http://schemas.openxmlformats.org/officeDocument/2006/relationships/notesMaster" Target="notesMasters/notesMaster1.xml"/><Relationship Id="rId4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1.gif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12821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7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de-DE" dirty="0">
                <a:latin typeface="Helvetica Neue"/>
              </a:rPr>
              <a:t>© </a:t>
            </a:r>
            <a:r>
              <a:rPr lang="de-DE" dirty="0" smtClean="0">
                <a:latin typeface="Helvetica Neue"/>
              </a:rPr>
              <a:t>2013 </a:t>
            </a:r>
            <a:r>
              <a:rPr lang="de-DE" dirty="0">
                <a:latin typeface="Helvetica Neue"/>
              </a:rPr>
              <a:t>Cassini </a:t>
            </a:r>
            <a:r>
              <a:rPr lang="de-DE" dirty="0" smtClean="0">
                <a:latin typeface="Helvetica Neue"/>
              </a:rPr>
              <a:t>Consulting</a:t>
            </a:r>
            <a:endParaRPr lang="de-DE" dirty="0">
              <a:latin typeface="Helvetica Neue"/>
            </a:endParaRPr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50443" y="12821"/>
            <a:ext cx="2945659" cy="493633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>
              <a:defRPr/>
            </a:pPr>
            <a:fld id="{B2B450CC-691C-4F4B-9CDE-6EB32BAC4D27}" type="datetime1">
              <a:rPr lang="de-DE">
                <a:latin typeface="Helvetica Neue"/>
              </a:rPr>
              <a:pPr>
                <a:defRPr/>
              </a:pPr>
              <a:t>27.04.15</a:t>
            </a:fld>
            <a:endParaRPr lang="de-DE" dirty="0">
              <a:latin typeface="Helvetica Neue"/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546018" y="9602809"/>
            <a:ext cx="2945659" cy="22967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700">
                <a:solidFill>
                  <a:schemeClr val="accent5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de-DE" dirty="0" smtClean="0">
                <a:latin typeface="Helvetica Neue"/>
                <a:cs typeface="Helvetica Neue"/>
              </a:rPr>
              <a:t>Cassini Consulting</a:t>
            </a:r>
            <a:endParaRPr lang="de-DE" dirty="0">
              <a:latin typeface="Helvetica Neue"/>
              <a:cs typeface="Helvetica Neue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539724" y="9330282"/>
            <a:ext cx="468914" cy="22967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700">
                <a:solidFill>
                  <a:srgbClr val="808080"/>
                </a:solidFill>
                <a:cs typeface="Arial" charset="0"/>
              </a:defRPr>
            </a:lvl1pPr>
          </a:lstStyle>
          <a:p>
            <a:pPr>
              <a:defRPr/>
            </a:pPr>
            <a:fld id="{C076BD98-6835-9D4E-8328-9AEE4F3551A8}" type="slidenum">
              <a:rPr lang="de-DE">
                <a:latin typeface="Helvetica Neue"/>
                <a:cs typeface="Helvetica Neue"/>
              </a:rPr>
              <a:pPr>
                <a:defRPr/>
              </a:pPr>
              <a:t>‹Nr.›</a:t>
            </a:fld>
            <a:endParaRPr lang="de-DE" dirty="0">
              <a:latin typeface="Helvetica Neue"/>
              <a:cs typeface="Helvetica Neue"/>
            </a:endParaRP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0" y="1"/>
            <a:ext cx="6797675" cy="49362"/>
          </a:xfrm>
          <a:prstGeom prst="rect">
            <a:avLst/>
          </a:prstGeom>
          <a:gradFill rotWithShape="1">
            <a:gsLst>
              <a:gs pos="0">
                <a:schemeClr val="accent1"/>
              </a:gs>
              <a:gs pos="100000">
                <a:srgbClr val="008000"/>
              </a:gs>
            </a:gsLst>
            <a:lin ang="1920000"/>
          </a:gradFill>
          <a:ln>
            <a:noFill/>
          </a:ln>
          <a:extLst>
            <a:ext uri="{91240B29-F687-4f45-9708-019B960494DF}">
              <a14:hiddenLine xmlns:a14="http://schemas.microsoft.com/office/drawing/2010/main" w="317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>
              <a:buFont typeface="Arial" charset="0"/>
              <a:buNone/>
            </a:pPr>
            <a:endParaRPr lang="de-DE" dirty="0">
              <a:latin typeface="Helvetica Neue"/>
            </a:endParaRPr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0" y="9823301"/>
            <a:ext cx="6797675" cy="49362"/>
          </a:xfrm>
          <a:prstGeom prst="rect">
            <a:avLst/>
          </a:prstGeom>
          <a:gradFill rotWithShape="1">
            <a:gsLst>
              <a:gs pos="0">
                <a:schemeClr val="accent1"/>
              </a:gs>
              <a:gs pos="100000">
                <a:srgbClr val="008000"/>
              </a:gs>
            </a:gsLst>
            <a:lin ang="1920000"/>
          </a:gradFill>
          <a:ln>
            <a:noFill/>
          </a:ln>
          <a:extLst>
            <a:ext uri="{91240B29-F687-4f45-9708-019B960494DF}">
              <a14:hiddenLine xmlns:a14="http://schemas.microsoft.com/office/drawing/2010/main" w="317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>
              <a:buFont typeface="Arial" charset="0"/>
              <a:buNone/>
            </a:pPr>
            <a:endParaRPr lang="de-DE" dirty="0">
              <a:latin typeface="Helvetica Neue"/>
            </a:endParaRPr>
          </a:p>
        </p:txBody>
      </p:sp>
      <p:pic>
        <p:nvPicPr>
          <p:cNvPr id="10" name="Grafik 9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9290" y="9314375"/>
            <a:ext cx="1392241" cy="39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199953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1.gif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10731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700">
                <a:solidFill>
                  <a:schemeClr val="accent5"/>
                </a:solidFill>
                <a:latin typeface="Helvetica Neue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de-DE" dirty="0" smtClean="0"/>
              <a:t>© 2013 Cassini Consulting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50443" y="10731"/>
            <a:ext cx="2945659" cy="493633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700">
                <a:solidFill>
                  <a:srgbClr val="808080"/>
                </a:solidFill>
                <a:latin typeface="Helvetica Neue"/>
              </a:defRPr>
            </a:lvl1pPr>
          </a:lstStyle>
          <a:p>
            <a:pPr>
              <a:defRPr/>
            </a:pPr>
            <a:fld id="{41A243C3-EC47-0847-AD60-F8CDCB52555F}" type="datetime1">
              <a:rPr lang="de-DE" smtClean="0"/>
              <a:pPr>
                <a:defRPr/>
              </a:pPr>
              <a:t>27.04.15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930275" y="739775"/>
            <a:ext cx="4937125" cy="37036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de-DE" noProof="0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768" y="4689515"/>
            <a:ext cx="5438140" cy="44426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noProof="0" dirty="0" smtClean="0"/>
              <a:t>Textmasterformate durch Klicken bearbeiten</a:t>
            </a:r>
          </a:p>
          <a:p>
            <a:pPr lvl="1"/>
            <a:r>
              <a:rPr lang="de-DE" noProof="0" dirty="0" smtClean="0"/>
              <a:t>Zweite Ebene</a:t>
            </a:r>
          </a:p>
          <a:p>
            <a:pPr lvl="2"/>
            <a:r>
              <a:rPr lang="de-DE" noProof="0" dirty="0" smtClean="0"/>
              <a:t>Dritte Ebene</a:t>
            </a:r>
          </a:p>
          <a:p>
            <a:pPr lvl="3"/>
            <a:r>
              <a:rPr lang="de-DE" noProof="0" dirty="0" smtClean="0"/>
              <a:t>Vierte Ebene</a:t>
            </a:r>
          </a:p>
          <a:p>
            <a:pPr lvl="4"/>
            <a:r>
              <a:rPr lang="de-DE" noProof="0" dirty="0" smtClean="0"/>
              <a:t>Fünfte Ebene</a:t>
            </a:r>
            <a:endParaRPr lang="de-DE" noProof="0" dirty="0"/>
          </a:p>
        </p:txBody>
      </p:sp>
      <p:sp>
        <p:nvSpPr>
          <p:cNvPr id="12" name="Foliennummernplatzhalter 11"/>
          <p:cNvSpPr>
            <a:spLocks noGrp="1"/>
          </p:cNvSpPr>
          <p:nvPr>
            <p:ph type="sldNum" sz="quarter" idx="5"/>
          </p:nvPr>
        </p:nvSpPr>
        <p:spPr>
          <a:xfrm>
            <a:off x="708091" y="9332753"/>
            <a:ext cx="486223" cy="22967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700">
                <a:solidFill>
                  <a:srgbClr val="808080"/>
                </a:solidFill>
                <a:latin typeface="Helvetica Neue"/>
              </a:defRPr>
            </a:lvl1pPr>
          </a:lstStyle>
          <a:p>
            <a:pPr>
              <a:defRPr/>
            </a:pPr>
            <a:fld id="{9E61551A-BB26-B647-A0A6-F3EBECEC14F0}" type="slidenum">
              <a:rPr lang="de-DE" smtClean="0"/>
              <a:pPr>
                <a:defRPr/>
              </a:pPr>
              <a:t>‹Nr.›</a:t>
            </a:fld>
            <a:endParaRPr lang="de-DE" dirty="0"/>
          </a:p>
        </p:txBody>
      </p:sp>
      <p:sp>
        <p:nvSpPr>
          <p:cNvPr id="13" name="Fußzeilenplatzhalter 12"/>
          <p:cNvSpPr>
            <a:spLocks noGrp="1"/>
          </p:cNvSpPr>
          <p:nvPr>
            <p:ph type="ftr" sz="quarter" idx="4"/>
          </p:nvPr>
        </p:nvSpPr>
        <p:spPr>
          <a:xfrm>
            <a:off x="690783" y="9641273"/>
            <a:ext cx="2945659" cy="22967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700">
                <a:solidFill>
                  <a:schemeClr val="accent5"/>
                </a:solidFill>
                <a:latin typeface="Helvetica Neue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de-DE" dirty="0" smtClean="0"/>
              <a:t>Cassini Consulting</a:t>
            </a:r>
            <a:endParaRPr lang="de-DE" dirty="0"/>
          </a:p>
        </p:txBody>
      </p:sp>
      <p:sp>
        <p:nvSpPr>
          <p:cNvPr id="10" name="Rectangle 5"/>
          <p:cNvSpPr>
            <a:spLocks noChangeArrowheads="1"/>
          </p:cNvSpPr>
          <p:nvPr/>
        </p:nvSpPr>
        <p:spPr bwMode="auto">
          <a:xfrm>
            <a:off x="0" y="2691"/>
            <a:ext cx="6797675" cy="49362"/>
          </a:xfrm>
          <a:prstGeom prst="rect">
            <a:avLst/>
          </a:prstGeom>
          <a:gradFill rotWithShape="1">
            <a:gsLst>
              <a:gs pos="0">
                <a:schemeClr val="accent1"/>
              </a:gs>
              <a:gs pos="100000">
                <a:srgbClr val="008000"/>
              </a:gs>
            </a:gsLst>
            <a:lin ang="1920000"/>
          </a:gradFill>
          <a:ln>
            <a:noFill/>
          </a:ln>
          <a:extLst>
            <a:ext uri="{91240B29-F687-4f45-9708-019B960494DF}">
              <a14:hiddenLine xmlns:a14="http://schemas.microsoft.com/office/drawing/2010/main" w="317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>
              <a:buFont typeface="Arial" charset="0"/>
              <a:buNone/>
            </a:pPr>
            <a:endParaRPr lang="de-DE" dirty="0">
              <a:latin typeface="Helvetica Neue"/>
            </a:endParaRPr>
          </a:p>
        </p:txBody>
      </p:sp>
      <p:sp>
        <p:nvSpPr>
          <p:cNvPr id="11" name="Rectangle 5"/>
          <p:cNvSpPr>
            <a:spLocks noChangeArrowheads="1"/>
          </p:cNvSpPr>
          <p:nvPr/>
        </p:nvSpPr>
        <p:spPr bwMode="auto">
          <a:xfrm>
            <a:off x="0" y="9836723"/>
            <a:ext cx="6797675" cy="49362"/>
          </a:xfrm>
          <a:prstGeom prst="rect">
            <a:avLst/>
          </a:prstGeom>
          <a:gradFill rotWithShape="1">
            <a:gsLst>
              <a:gs pos="0">
                <a:schemeClr val="accent1"/>
              </a:gs>
              <a:gs pos="100000">
                <a:srgbClr val="008000"/>
              </a:gs>
            </a:gsLst>
            <a:lin ang="1920000"/>
          </a:gradFill>
          <a:ln>
            <a:noFill/>
          </a:ln>
          <a:extLst>
            <a:ext uri="{91240B29-F687-4f45-9708-019B960494DF}">
              <a14:hiddenLine xmlns:a14="http://schemas.microsoft.com/office/drawing/2010/main" w="317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>
              <a:buFont typeface="Arial" charset="0"/>
              <a:buNone/>
            </a:pPr>
            <a:endParaRPr lang="de-DE" dirty="0">
              <a:latin typeface="Helvetica Neue"/>
            </a:endParaRPr>
          </a:p>
        </p:txBody>
      </p:sp>
      <p:pic>
        <p:nvPicPr>
          <p:cNvPr id="14" name="Grafik 1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9290" y="9314375"/>
            <a:ext cx="1392241" cy="39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000523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Helvetica Neue"/>
        <a:ea typeface="ＭＳ Ｐゴシック" pitchFamily="-107" charset="-128"/>
        <a:cs typeface="ＭＳ Ｐゴシック" pitchFamily="-107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Helvetica Neue"/>
        <a:ea typeface="ＭＳ Ｐゴシック" pitchFamily="-107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Helvetica Neue"/>
        <a:ea typeface="ＭＳ Ｐゴシック" pitchFamily="-107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Helvetica Neue"/>
        <a:ea typeface="ＭＳ Ｐゴシック" pitchFamily="-107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Helvetica Neue"/>
        <a:ea typeface="ＭＳ Ｐゴシック" pitchFamily="-107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Folienbildplatzhalt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2290" name="Notizenplatzhalt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de-DE" dirty="0"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Datumsplatzhalter 5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41A243C3-EC47-0847-AD60-F8CDCB52555F}" type="datetime1">
              <a:rPr lang="de-DE" smtClean="0"/>
              <a:pPr>
                <a:defRPr/>
              </a:pPr>
              <a:t>27.04.15</a:t>
            </a:fld>
            <a:endParaRPr lang="de-DE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Cassini Consulting</a:t>
            </a:r>
            <a:endParaRPr lang="de-DE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E61551A-BB26-B647-A0A6-F3EBECEC14F0}" type="slidenum">
              <a:rPr lang="de-DE" smtClean="0"/>
              <a:pPr>
                <a:defRPr/>
              </a:pPr>
              <a:t>1</a:t>
            </a:fld>
            <a:endParaRPr lang="de-DE"/>
          </a:p>
        </p:txBody>
      </p:sp>
      <p:sp>
        <p:nvSpPr>
          <p:cNvPr id="9" name="Kopfzeilenplatzhalter 8"/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© 2012 Cassini Consulting</a:t>
            </a:r>
            <a:endParaRPr lang="de-DE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29" name="Folienbildplatzhalt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50530" name="Notizenplatzhalt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de-DE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Datumsplatzhalter 5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41A243C3-EC47-0847-AD60-F8CDCB52555F}" type="datetime1">
              <a:rPr lang="de-DE" smtClean="0"/>
              <a:pPr>
                <a:defRPr/>
              </a:pPr>
              <a:t>27.04.15</a:t>
            </a:fld>
            <a:endParaRPr lang="de-DE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Cassini Consulting</a:t>
            </a:r>
            <a:endParaRPr lang="de-DE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E61551A-BB26-B647-A0A6-F3EBECEC14F0}" type="slidenum">
              <a:rPr lang="de-DE" smtClean="0"/>
              <a:pPr>
                <a:defRPr/>
              </a:pPr>
              <a:t>27</a:t>
            </a:fld>
            <a:endParaRPr lang="de-DE"/>
          </a:p>
        </p:txBody>
      </p:sp>
      <p:sp>
        <p:nvSpPr>
          <p:cNvPr id="9" name="Kopfzeilenplatzhalter 8"/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© 2012 Cassini Consulting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124896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Überschriftenplatzhalt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© 2013 Cassini Consulting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fld id="{41A243C3-EC47-0847-AD60-F8CDCB52555F}" type="datetime1">
              <a:rPr lang="de-DE" smtClean="0"/>
              <a:pPr>
                <a:defRPr/>
              </a:pPr>
              <a:t>27.04.15</a:t>
            </a:fld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E61551A-BB26-B647-A0A6-F3EBECEC14F0}" type="slidenum">
              <a:rPr lang="de-DE" smtClean="0"/>
              <a:pPr>
                <a:defRPr/>
              </a:pPr>
              <a:t>28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Cassini Consulting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083524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Default </a:t>
            </a:r>
            <a:r>
              <a:rPr lang="de-DE" dirty="0" err="1" smtClean="0"/>
              <a:t>visibility</a:t>
            </a:r>
            <a:r>
              <a:rPr lang="de-DE" dirty="0" smtClean="0"/>
              <a:t>:</a:t>
            </a:r>
            <a:r>
              <a:rPr lang="de-DE" baseline="0" dirty="0" smtClean="0"/>
              <a:t> </a:t>
            </a:r>
            <a:r>
              <a:rPr lang="de-DE" baseline="0" dirty="0" err="1" smtClean="0"/>
              <a:t>visible</a:t>
            </a:r>
            <a:r>
              <a:rPr lang="de-DE" baseline="0" dirty="0" smtClean="0"/>
              <a:t> in </a:t>
            </a:r>
            <a:r>
              <a:rPr lang="de-DE" baseline="0" dirty="0" err="1" smtClean="0"/>
              <a:t>package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subclasses</a:t>
            </a:r>
            <a:endParaRPr lang="de-DE" dirty="0"/>
          </a:p>
        </p:txBody>
      </p:sp>
      <p:sp>
        <p:nvSpPr>
          <p:cNvPr id="4" name="Überschriftenplatzhalt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© 2013 Cassini Consulting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fld id="{41A243C3-EC47-0847-AD60-F8CDCB52555F}" type="datetime1">
              <a:rPr lang="de-DE" smtClean="0"/>
              <a:pPr>
                <a:defRPr/>
              </a:pPr>
              <a:t>27.04.15</a:t>
            </a:fld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E61551A-BB26-B647-A0A6-F3EBECEC14F0}" type="slidenum">
              <a:rPr lang="de-DE" smtClean="0"/>
              <a:pPr>
                <a:defRPr/>
              </a:pPr>
              <a:t>30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Cassini Consulting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941257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3" name="Folienbildplatzhalt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56674" name="Notizenplatzhalt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de-DE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Datumsplatzhalter 5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41A243C3-EC47-0847-AD60-F8CDCB52555F}" type="datetime1">
              <a:rPr lang="de-DE" smtClean="0"/>
              <a:pPr>
                <a:defRPr/>
              </a:pPr>
              <a:t>27.04.15</a:t>
            </a:fld>
            <a:endParaRPr lang="de-DE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Cassini Consulting</a:t>
            </a:r>
            <a:endParaRPr lang="de-DE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E61551A-BB26-B647-A0A6-F3EBECEC14F0}" type="slidenum">
              <a:rPr lang="de-DE" smtClean="0"/>
              <a:pPr>
                <a:defRPr/>
              </a:pPr>
              <a:t>33</a:t>
            </a:fld>
            <a:endParaRPr lang="de-DE"/>
          </a:p>
        </p:txBody>
      </p:sp>
      <p:sp>
        <p:nvSpPr>
          <p:cNvPr id="9" name="Kopfzeilenplatzhalter 8"/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© 2012 Cassini Consulting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057534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3" name="Folienbildplatzhalt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61794" name="Notizenplatzhalt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de-DE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Datumsplatzhalter 5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41A243C3-EC47-0847-AD60-F8CDCB52555F}" type="datetime1">
              <a:rPr lang="de-DE" smtClean="0"/>
              <a:pPr>
                <a:defRPr/>
              </a:pPr>
              <a:t>27.04.15</a:t>
            </a:fld>
            <a:endParaRPr lang="de-DE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Cassini Consulting</a:t>
            </a:r>
            <a:endParaRPr lang="de-DE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E61551A-BB26-B647-A0A6-F3EBECEC14F0}" type="slidenum">
              <a:rPr lang="de-DE" smtClean="0"/>
              <a:pPr>
                <a:defRPr/>
              </a:pPr>
              <a:t>39</a:t>
            </a:fld>
            <a:endParaRPr lang="de-DE"/>
          </a:p>
        </p:txBody>
      </p:sp>
      <p:sp>
        <p:nvSpPr>
          <p:cNvPr id="9" name="Kopfzeilenplatzhalter 8"/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© 2012 Cassini Consulting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725931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5" name="Folienbildplatzhalt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64866" name="Notizenplatzhalt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de-DE" dirty="0"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Datumsplatzhalter 4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41A243C3-EC47-0847-AD60-F8CDCB52555F}" type="datetime1">
              <a:rPr lang="de-DE" smtClean="0"/>
              <a:pPr>
                <a:defRPr/>
              </a:pPr>
              <a:t>27.04.15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Cassini Consulting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E61551A-BB26-B647-A0A6-F3EBECEC14F0}" type="slidenum">
              <a:rPr lang="de-DE" smtClean="0"/>
              <a:pPr>
                <a:defRPr/>
              </a:pPr>
              <a:t>43</a:t>
            </a:fld>
            <a:endParaRPr lang="de-DE"/>
          </a:p>
        </p:txBody>
      </p:sp>
      <p:sp>
        <p:nvSpPr>
          <p:cNvPr id="9" name="Kopfzeilenplatzhalter 8"/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© 2012 Cassini Consulting</a:t>
            </a:r>
            <a:endParaRPr lang="de-DE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Folienbildplatzhalt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4338" name="Notizenplatzhalt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de-DE" dirty="0"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Datumsplatzhalter 4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41A243C3-EC47-0847-AD60-F8CDCB52555F}" type="datetime1">
              <a:rPr lang="de-DE" smtClean="0"/>
              <a:pPr>
                <a:defRPr/>
              </a:pPr>
              <a:t>27.04.15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Cassini Consulting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E61551A-BB26-B647-A0A6-F3EBECEC14F0}" type="slidenum">
              <a:rPr lang="de-DE" smtClean="0"/>
              <a:pPr>
                <a:defRPr/>
              </a:pPr>
              <a:t>2</a:t>
            </a:fld>
            <a:endParaRPr lang="de-DE"/>
          </a:p>
        </p:txBody>
      </p:sp>
      <p:sp>
        <p:nvSpPr>
          <p:cNvPr id="9" name="Kopfzeilenplatzhalter 8"/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© 2012 Cassini Consulting</a:t>
            </a:r>
            <a:endParaRPr lang="de-DE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Folienbildplatzhalt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6866" name="Notizenplatzhalt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de-DE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Datumsplatzhalter 5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41A243C3-EC47-0847-AD60-F8CDCB52555F}" type="datetime1">
              <a:rPr lang="de-DE" smtClean="0"/>
              <a:pPr>
                <a:defRPr/>
              </a:pPr>
              <a:t>27.04.15</a:t>
            </a:fld>
            <a:endParaRPr lang="de-DE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Cassini Consulting</a:t>
            </a:r>
            <a:endParaRPr lang="de-DE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E61551A-BB26-B647-A0A6-F3EBECEC14F0}" type="slidenum">
              <a:rPr lang="de-DE" smtClean="0"/>
              <a:pPr>
                <a:defRPr/>
              </a:pPr>
              <a:t>4</a:t>
            </a:fld>
            <a:endParaRPr lang="de-DE"/>
          </a:p>
        </p:txBody>
      </p:sp>
      <p:sp>
        <p:nvSpPr>
          <p:cNvPr id="9" name="Kopfzeilenplatzhalter 8"/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© 2012 Cassini Consulting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10486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Folienbildplatzhalt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6082" name="Notizenplatzhalt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de-DE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Datumsplatzhalter 5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41A243C3-EC47-0847-AD60-F8CDCB52555F}" type="datetime1">
              <a:rPr lang="de-DE" smtClean="0"/>
              <a:pPr>
                <a:defRPr/>
              </a:pPr>
              <a:t>27.04.15</a:t>
            </a:fld>
            <a:endParaRPr lang="de-DE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Cassini Consulting</a:t>
            </a:r>
            <a:endParaRPr lang="de-DE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E61551A-BB26-B647-A0A6-F3EBECEC14F0}" type="slidenum">
              <a:rPr lang="de-DE" smtClean="0"/>
              <a:pPr>
                <a:defRPr/>
              </a:pPr>
              <a:t>7</a:t>
            </a:fld>
            <a:endParaRPr lang="de-DE"/>
          </a:p>
        </p:txBody>
      </p:sp>
      <p:sp>
        <p:nvSpPr>
          <p:cNvPr id="9" name="Kopfzeilenplatzhalter 8"/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© 2012 Cassini Consulting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12883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Binary </a:t>
            </a:r>
            <a:r>
              <a:rPr lang="de-DE" dirty="0" err="1" smtClean="0"/>
              <a:t>literals</a:t>
            </a:r>
            <a:r>
              <a:rPr lang="de-DE" dirty="0" smtClean="0"/>
              <a:t>: (</a:t>
            </a:r>
            <a:r>
              <a:rPr lang="de-DE" dirty="0" err="1" smtClean="0"/>
              <a:t>byte</a:t>
            </a:r>
            <a:r>
              <a:rPr lang="de-DE" dirty="0" smtClean="0"/>
              <a:t>)00010001</a:t>
            </a:r>
          </a:p>
          <a:p>
            <a:r>
              <a:rPr lang="de-DE" dirty="0" err="1" smtClean="0"/>
              <a:t>Underscores</a:t>
            </a:r>
            <a:r>
              <a:rPr lang="de-DE" dirty="0" smtClean="0"/>
              <a:t> in </a:t>
            </a:r>
            <a:r>
              <a:rPr lang="de-DE" dirty="0" err="1" smtClean="0"/>
              <a:t>numerics</a:t>
            </a:r>
            <a:r>
              <a:rPr lang="de-DE" dirty="0" smtClean="0"/>
              <a:t>:</a:t>
            </a:r>
            <a:r>
              <a:rPr lang="de-DE" baseline="0" dirty="0" smtClean="0"/>
              <a:t> 1_000_000</a:t>
            </a:r>
          </a:p>
          <a:p>
            <a:endParaRPr lang="de-DE" dirty="0"/>
          </a:p>
        </p:txBody>
      </p:sp>
      <p:sp>
        <p:nvSpPr>
          <p:cNvPr id="4" name="Überschriftenplatzhalt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© 2013 Cassini Consulting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fld id="{41A243C3-EC47-0847-AD60-F8CDCB52555F}" type="datetime1">
              <a:rPr lang="de-DE" smtClean="0"/>
              <a:pPr>
                <a:defRPr/>
              </a:pPr>
              <a:t>27.04.15</a:t>
            </a:fld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E61551A-BB26-B647-A0A6-F3EBECEC14F0}" type="slidenum">
              <a:rPr lang="de-DE" smtClean="0"/>
              <a:pPr>
                <a:defRPr/>
              </a:pPr>
              <a:t>8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Cassini Consulting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069261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Java6 und</a:t>
            </a:r>
            <a:r>
              <a:rPr lang="de-DE" baseline="0" dirty="0" smtClean="0"/>
              <a:t> Java7 in der Realität</a:t>
            </a:r>
            <a:endParaRPr lang="de-DE" dirty="0"/>
          </a:p>
        </p:txBody>
      </p:sp>
      <p:sp>
        <p:nvSpPr>
          <p:cNvPr id="4" name="Überschriftenplatzhalt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© 2013 Cassini Consulting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fld id="{41A243C3-EC47-0847-AD60-F8CDCB52555F}" type="datetime1">
              <a:rPr lang="de-DE" smtClean="0"/>
              <a:pPr>
                <a:defRPr/>
              </a:pPr>
              <a:t>27.04.15</a:t>
            </a:fld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E61551A-BB26-B647-A0A6-F3EBECEC14F0}" type="slidenum">
              <a:rPr lang="de-DE" smtClean="0"/>
              <a:pPr>
                <a:defRPr/>
              </a:pPr>
              <a:t>11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Cassini Consulting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571109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5" name="Folienbildplatzhalt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82946" name="Notizenplatzhalt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de-DE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Datumsplatzhalter 5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41A243C3-EC47-0847-AD60-F8CDCB52555F}" type="datetime1">
              <a:rPr lang="de-DE" smtClean="0"/>
              <a:pPr>
                <a:defRPr/>
              </a:pPr>
              <a:t>27.04.15</a:t>
            </a:fld>
            <a:endParaRPr lang="de-DE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Cassini Consulting</a:t>
            </a:r>
            <a:endParaRPr lang="de-DE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E61551A-BB26-B647-A0A6-F3EBECEC14F0}" type="slidenum">
              <a:rPr lang="de-DE" smtClean="0"/>
              <a:pPr>
                <a:defRPr/>
              </a:pPr>
              <a:t>12</a:t>
            </a:fld>
            <a:endParaRPr lang="de-DE"/>
          </a:p>
        </p:txBody>
      </p:sp>
      <p:sp>
        <p:nvSpPr>
          <p:cNvPr id="9" name="Kopfzeilenplatzhalter 8"/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© 2012 Cassini Consulting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00945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1" name="Folienbildplatzhalt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97282" name="Notizenplatzhalt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de-DE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Datumsplatzhalter 5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41A243C3-EC47-0847-AD60-F8CDCB52555F}" type="datetime1">
              <a:rPr lang="de-DE" smtClean="0"/>
              <a:pPr>
                <a:defRPr/>
              </a:pPr>
              <a:t>27.04.15</a:t>
            </a:fld>
            <a:endParaRPr lang="de-DE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Cassini Consulting</a:t>
            </a:r>
            <a:endParaRPr lang="de-DE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E61551A-BB26-B647-A0A6-F3EBECEC14F0}" type="slidenum">
              <a:rPr lang="de-DE" smtClean="0"/>
              <a:pPr>
                <a:defRPr/>
              </a:pPr>
              <a:t>14</a:t>
            </a:fld>
            <a:endParaRPr lang="de-DE"/>
          </a:p>
        </p:txBody>
      </p:sp>
      <p:sp>
        <p:nvSpPr>
          <p:cNvPr id="9" name="Kopfzeilenplatzhalter 8"/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© 2012 Cassini Consulting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887822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1" name="Folienbildplatzhalt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38242" name="Notizenplatzhalt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de-DE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Datumsplatzhalter 5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41A243C3-EC47-0847-AD60-F8CDCB52555F}" type="datetime1">
              <a:rPr lang="de-DE" smtClean="0"/>
              <a:pPr>
                <a:defRPr/>
              </a:pPr>
              <a:t>27.04.15</a:t>
            </a:fld>
            <a:endParaRPr lang="de-DE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Cassini Consulting</a:t>
            </a:r>
            <a:endParaRPr lang="de-DE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E61551A-BB26-B647-A0A6-F3EBECEC14F0}" type="slidenum">
              <a:rPr lang="de-DE" smtClean="0"/>
              <a:pPr>
                <a:defRPr/>
              </a:pPr>
              <a:t>18</a:t>
            </a:fld>
            <a:endParaRPr lang="de-DE"/>
          </a:p>
        </p:txBody>
      </p:sp>
      <p:sp>
        <p:nvSpPr>
          <p:cNvPr id="9" name="Kopfzeilenplatzhalter 8"/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© 2012 Cassini Consulting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516459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emf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87338" y="361427"/>
            <a:ext cx="7764462" cy="792000"/>
          </a:xfrm>
        </p:spPr>
        <p:txBody>
          <a:bodyPr/>
          <a:lstStyle/>
          <a:p>
            <a:r>
              <a:rPr lang="de-DE" smtClean="0"/>
              <a:t>Mastertitelformat bearbeiten</a:t>
            </a:r>
            <a:endParaRPr lang="de-DE" dirty="0"/>
          </a:p>
        </p:txBody>
      </p:sp>
      <p:sp>
        <p:nvSpPr>
          <p:cNvPr id="7" name="Inhaltsplatzhalter 6"/>
          <p:cNvSpPr>
            <a:spLocks noGrp="1"/>
          </p:cNvSpPr>
          <p:nvPr>
            <p:ph sz="quarter" idx="13"/>
          </p:nvPr>
        </p:nvSpPr>
        <p:spPr>
          <a:xfrm>
            <a:off x="285750" y="1438916"/>
            <a:ext cx="8486775" cy="4560247"/>
          </a:xfrm>
        </p:spPr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11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288925" y="6462713"/>
            <a:ext cx="485775" cy="257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63A9C1C2-BE46-C445-BDD9-8AB7CCD2F82E}" type="slidenum">
              <a:rPr lang="de-DE"/>
              <a:pPr>
                <a:defRPr/>
              </a:pPr>
              <a:t>‹Nr.›</a:t>
            </a:fld>
            <a:endParaRPr lang="de-DE" dirty="0"/>
          </a:p>
        </p:txBody>
      </p:sp>
      <p:sp>
        <p:nvSpPr>
          <p:cNvPr id="12" name="Datumsplatzhalter 5"/>
          <p:cNvSpPr>
            <a:spLocks noGrp="1"/>
          </p:cNvSpPr>
          <p:nvPr>
            <p:ph type="dt" sz="half" idx="2"/>
          </p:nvPr>
        </p:nvSpPr>
        <p:spPr>
          <a:xfrm>
            <a:off x="781049" y="6464300"/>
            <a:ext cx="1090083" cy="254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BD938B8E-0A73-4419-92DB-9FFCC0E1746F}" type="datetime1">
              <a:rPr lang="de-DE" smtClean="0"/>
              <a:t>27.04.15</a:t>
            </a:fld>
            <a:endParaRPr lang="de-DE" dirty="0"/>
          </a:p>
        </p:txBody>
      </p:sp>
      <p:sp>
        <p:nvSpPr>
          <p:cNvPr id="13" name="Fußzeilenplatzhalter 6"/>
          <p:cNvSpPr>
            <a:spLocks noGrp="1"/>
          </p:cNvSpPr>
          <p:nvPr>
            <p:ph type="ftr" sz="quarter" idx="3"/>
          </p:nvPr>
        </p:nvSpPr>
        <p:spPr>
          <a:xfrm>
            <a:off x="1875366" y="6464300"/>
            <a:ext cx="4468283" cy="254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de-DE" smtClean="0"/>
              <a:t>Cassini Consulting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628722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 (mit Randgraphi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87339" y="361426"/>
            <a:ext cx="7885062" cy="79200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de-DE" smtClean="0"/>
              <a:t>Mastertitelformat bearbeiten</a:t>
            </a:r>
            <a:endParaRPr lang="de-DE" dirty="0"/>
          </a:p>
        </p:txBody>
      </p:sp>
      <p:sp>
        <p:nvSpPr>
          <p:cNvPr id="7" name="Inhaltsplatzhalter 6"/>
          <p:cNvSpPr>
            <a:spLocks noGrp="1"/>
          </p:cNvSpPr>
          <p:nvPr>
            <p:ph sz="quarter" idx="13"/>
          </p:nvPr>
        </p:nvSpPr>
        <p:spPr>
          <a:xfrm>
            <a:off x="285750" y="1439430"/>
            <a:ext cx="5813425" cy="4559733"/>
          </a:xfrm>
        </p:spPr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11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288925" y="6462713"/>
            <a:ext cx="485775" cy="257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63A9C1C2-BE46-C445-BDD9-8AB7CCD2F82E}" type="slidenum">
              <a:rPr lang="de-DE"/>
              <a:pPr>
                <a:defRPr/>
              </a:pPr>
              <a:t>‹Nr.›</a:t>
            </a:fld>
            <a:endParaRPr lang="de-DE" dirty="0"/>
          </a:p>
        </p:txBody>
      </p:sp>
      <p:sp>
        <p:nvSpPr>
          <p:cNvPr id="12" name="Datumsplatzhalter 5"/>
          <p:cNvSpPr>
            <a:spLocks noGrp="1"/>
          </p:cNvSpPr>
          <p:nvPr>
            <p:ph type="dt" sz="half" idx="2"/>
          </p:nvPr>
        </p:nvSpPr>
        <p:spPr>
          <a:xfrm>
            <a:off x="781049" y="6464300"/>
            <a:ext cx="1090083" cy="254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F6645965-100D-49B6-9064-0AB9F3734612}" type="datetime1">
              <a:rPr lang="de-DE" smtClean="0"/>
              <a:t>27.04.15</a:t>
            </a:fld>
            <a:endParaRPr lang="de-DE" dirty="0"/>
          </a:p>
        </p:txBody>
      </p:sp>
      <p:sp>
        <p:nvSpPr>
          <p:cNvPr id="13" name="Fußzeilenplatzhalter 6"/>
          <p:cNvSpPr>
            <a:spLocks noGrp="1"/>
          </p:cNvSpPr>
          <p:nvPr>
            <p:ph type="ftr" sz="quarter" idx="3"/>
          </p:nvPr>
        </p:nvSpPr>
        <p:spPr>
          <a:xfrm>
            <a:off x="1875366" y="6464300"/>
            <a:ext cx="4468283" cy="254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de-DE" smtClean="0"/>
              <a:t>Cassini Consulting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737074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Leere Se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87338" y="361427"/>
            <a:ext cx="7764462" cy="792000"/>
          </a:xfrm>
        </p:spPr>
        <p:txBody>
          <a:bodyPr/>
          <a:lstStyle>
            <a:lvl1pPr>
              <a:defRPr b="0"/>
            </a:lvl1pPr>
          </a:lstStyle>
          <a:p>
            <a:r>
              <a:rPr lang="de-DE" smtClean="0"/>
              <a:t>Mastertitelformat bearbeiten</a:t>
            </a:r>
            <a:endParaRPr lang="de-DE" dirty="0"/>
          </a:p>
        </p:txBody>
      </p:sp>
      <p:sp>
        <p:nvSpPr>
          <p:cNvPr id="9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288925" y="6462713"/>
            <a:ext cx="485775" cy="257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63A9C1C2-BE46-C445-BDD9-8AB7CCD2F82E}" type="slidenum">
              <a:rPr lang="de-DE"/>
              <a:pPr>
                <a:defRPr/>
              </a:pPr>
              <a:t>‹Nr.›</a:t>
            </a:fld>
            <a:endParaRPr lang="de-DE" dirty="0"/>
          </a:p>
        </p:txBody>
      </p:sp>
      <p:sp>
        <p:nvSpPr>
          <p:cNvPr id="10" name="Datumsplatzhalter 5"/>
          <p:cNvSpPr>
            <a:spLocks noGrp="1"/>
          </p:cNvSpPr>
          <p:nvPr>
            <p:ph type="dt" sz="half" idx="2"/>
          </p:nvPr>
        </p:nvSpPr>
        <p:spPr>
          <a:xfrm>
            <a:off x="781049" y="6464300"/>
            <a:ext cx="1090083" cy="254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393575C1-7858-4A3F-8126-852390EDA73C}" type="datetime1">
              <a:rPr lang="de-DE" smtClean="0"/>
              <a:t>27.04.15</a:t>
            </a:fld>
            <a:endParaRPr lang="de-DE" dirty="0"/>
          </a:p>
        </p:txBody>
      </p:sp>
      <p:sp>
        <p:nvSpPr>
          <p:cNvPr id="11" name="Fußzeilenplatzhalter 6"/>
          <p:cNvSpPr>
            <a:spLocks noGrp="1"/>
          </p:cNvSpPr>
          <p:nvPr>
            <p:ph type="ftr" sz="quarter" idx="3"/>
          </p:nvPr>
        </p:nvSpPr>
        <p:spPr>
          <a:xfrm>
            <a:off x="1875366" y="6464300"/>
            <a:ext cx="4468283" cy="254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de-DE" smtClean="0"/>
              <a:t>Cassini Consulting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019318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rnau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5"/>
          <p:cNvSpPr>
            <a:spLocks noChangeArrowheads="1"/>
          </p:cNvSpPr>
          <p:nvPr userDrawn="1"/>
        </p:nvSpPr>
        <p:spPr bwMode="auto">
          <a:xfrm>
            <a:off x="0" y="0"/>
            <a:ext cx="9144000" cy="6858000"/>
          </a:xfrm>
          <a:prstGeom prst="rect">
            <a:avLst/>
          </a:prstGeom>
          <a:gradFill rotWithShape="1">
            <a:gsLst>
              <a:gs pos="0">
                <a:schemeClr val="accent1"/>
              </a:gs>
              <a:gs pos="100000">
                <a:srgbClr val="008000"/>
              </a:gs>
            </a:gsLst>
            <a:lin ang="1920000"/>
          </a:gradFill>
          <a:ln>
            <a:noFill/>
          </a:ln>
          <a:extLst>
            <a:ext uri="{91240B29-F687-4f45-9708-019B960494DF}">
              <a14:hiddenLine xmlns:a14="http://schemas.microsoft.com/office/drawing/2010/main" w="317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>
              <a:buFont typeface="Arial" charset="0"/>
              <a:buNone/>
            </a:pPr>
            <a:endParaRPr lang="de-DE" dirty="0">
              <a:latin typeface="Helvetica Neue"/>
            </a:endParaRPr>
          </a:p>
        </p:txBody>
      </p:sp>
      <p:pic>
        <p:nvPicPr>
          <p:cNvPr id="4" name="Bild 7" descr="cassini-Pfeil_weiss.eps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1725613"/>
            <a:ext cx="2679700" cy="326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platzhalter 5"/>
          <p:cNvSpPr>
            <a:spLocks noGrp="1"/>
          </p:cNvSpPr>
          <p:nvPr>
            <p:ph type="body" sz="quarter" idx="10"/>
          </p:nvPr>
        </p:nvSpPr>
        <p:spPr>
          <a:xfrm>
            <a:off x="299667" y="3148942"/>
            <a:ext cx="5713412" cy="775356"/>
          </a:xfrm>
        </p:spPr>
        <p:txBody>
          <a:bodyPr/>
          <a:lstStyle>
            <a:lvl1pPr marL="0" indent="0">
              <a:buNone/>
              <a:defRPr sz="1800" b="1" baseline="0">
                <a:solidFill>
                  <a:schemeClr val="bg1"/>
                </a:solidFill>
                <a:latin typeface="Helvetica Neue Medium"/>
              </a:defRPr>
            </a:lvl1pPr>
          </a:lstStyle>
          <a:p>
            <a:pPr lvl="0"/>
            <a:r>
              <a:rPr lang="de-DE" smtClean="0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4161475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sini Deckblat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 userDrawn="1"/>
        </p:nvSpPr>
        <p:spPr bwMode="auto">
          <a:xfrm>
            <a:off x="0" y="0"/>
            <a:ext cx="9144000" cy="6858000"/>
          </a:xfrm>
          <a:prstGeom prst="rect">
            <a:avLst/>
          </a:prstGeom>
          <a:gradFill rotWithShape="1">
            <a:gsLst>
              <a:gs pos="0">
                <a:schemeClr val="accent1"/>
              </a:gs>
              <a:gs pos="100000">
                <a:srgbClr val="008000"/>
              </a:gs>
            </a:gsLst>
            <a:lin ang="1920000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buFont typeface="Arial" charset="0"/>
              <a:buNone/>
            </a:pPr>
            <a:endParaRPr lang="de-DE" dirty="0">
              <a:solidFill>
                <a:srgbClr val="000000"/>
              </a:solidFill>
              <a:latin typeface="Helvetica Neue"/>
            </a:endParaRPr>
          </a:p>
        </p:txBody>
      </p:sp>
      <p:pic>
        <p:nvPicPr>
          <p:cNvPr id="5" name="Picture 3" descr="Pfeil_Weiß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7900" y="1014413"/>
            <a:ext cx="3960813" cy="4829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platzhalter 9"/>
          <p:cNvSpPr>
            <a:spLocks noGrp="1"/>
          </p:cNvSpPr>
          <p:nvPr>
            <p:ph type="body" sz="quarter" idx="11"/>
          </p:nvPr>
        </p:nvSpPr>
        <p:spPr>
          <a:xfrm>
            <a:off x="290513" y="3122886"/>
            <a:ext cx="3810000" cy="70833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solidFill>
                  <a:srgbClr val="F2F2F2"/>
                </a:solidFill>
                <a:latin typeface="Helvetica Neue Medium"/>
                <a:cs typeface="Helvetica Neue"/>
              </a:defRPr>
            </a:lvl1pPr>
            <a:lvl2pPr>
              <a:buNone/>
              <a:defRPr sz="1400">
                <a:latin typeface="Arial" pitchFamily="34" charset="0"/>
                <a:cs typeface="Arial" pitchFamily="34" charset="0"/>
              </a:defRPr>
            </a:lvl2pPr>
            <a:lvl3pPr>
              <a:buNone/>
              <a:defRPr sz="1400">
                <a:latin typeface="Arial" pitchFamily="34" charset="0"/>
                <a:cs typeface="Arial" pitchFamily="34" charset="0"/>
              </a:defRPr>
            </a:lvl3pPr>
            <a:lvl4pPr>
              <a:buNone/>
              <a:defRPr sz="1400">
                <a:latin typeface="Arial" pitchFamily="34" charset="0"/>
                <a:cs typeface="Arial" pitchFamily="34" charset="0"/>
              </a:defRPr>
            </a:lvl4pPr>
            <a:lvl5pPr>
              <a:buNone/>
              <a:defRPr sz="14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de-DE" smtClean="0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41240313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577F27-DAFD-BF4F-A70E-ED593719A46A}" type="datetimeFigureOut">
              <a:rPr lang="de-DE" smtClean="0"/>
              <a:t>27.04.15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B04E0-18D3-0C46-892A-F8ED7FB98897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Inhaltsplatzhalter 10"/>
          <p:cNvSpPr txBox="1">
            <a:spLocks/>
          </p:cNvSpPr>
          <p:nvPr userDrawn="1"/>
        </p:nvSpPr>
        <p:spPr bwMode="auto">
          <a:xfrm>
            <a:off x="392400" y="1411200"/>
            <a:ext cx="4107592" cy="47525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20000"/>
              <a:buBlip>
                <a:blip r:embed="rId2"/>
              </a:buBlip>
              <a:defRPr sz="1600" kern="1200">
                <a:solidFill>
                  <a:schemeClr val="tx1"/>
                </a:solidFill>
                <a:latin typeface="Helvetica Neue"/>
                <a:ea typeface="ＭＳ Ｐゴシック" pitchFamily="-107" charset="-128"/>
                <a:cs typeface="ＭＳ Ｐゴシック" pitchFamily="-107" charset="-128"/>
              </a:defRPr>
            </a:lvl1pPr>
            <a:lvl2pPr marL="712788" indent="-35083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20000"/>
              <a:buBlip>
                <a:blip r:embed="rId2"/>
              </a:buBlip>
              <a:defRPr sz="1600" kern="1200">
                <a:solidFill>
                  <a:schemeClr val="tx1"/>
                </a:solidFill>
                <a:latin typeface="Helvetica Neue"/>
                <a:ea typeface="ＭＳ Ｐゴシック" pitchFamily="-107" charset="-128"/>
                <a:cs typeface="+mn-cs"/>
              </a:defRPr>
            </a:lvl2pPr>
            <a:lvl3pPr marL="1073150" indent="-3603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20000"/>
              <a:buBlip>
                <a:blip r:embed="rId2"/>
              </a:buBlip>
              <a:defRPr sz="1600" kern="1200">
                <a:solidFill>
                  <a:schemeClr val="tx1"/>
                </a:solidFill>
                <a:latin typeface="Helvetica Neue"/>
                <a:ea typeface="ＭＳ Ｐゴシック" pitchFamily="-107" charset="-128"/>
                <a:cs typeface="+mn-cs"/>
              </a:defRPr>
            </a:lvl3pPr>
            <a:lvl4pPr marL="1435100" indent="-3619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20000"/>
              <a:buBlip>
                <a:blip r:embed="rId2"/>
              </a:buBlip>
              <a:defRPr sz="1600" kern="1200">
                <a:solidFill>
                  <a:schemeClr val="tx1"/>
                </a:solidFill>
                <a:latin typeface="Helvetica Neue"/>
                <a:ea typeface="ＭＳ Ｐゴシック" pitchFamily="-107" charset="-128"/>
                <a:cs typeface="+mn-cs"/>
              </a:defRPr>
            </a:lvl4pPr>
            <a:lvl5pPr marL="1797050" indent="-3619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20000"/>
              <a:buBlip>
                <a:blip r:embed="rId2"/>
              </a:buBlip>
              <a:defRPr sz="1600" kern="1200">
                <a:solidFill>
                  <a:schemeClr val="tx1"/>
                </a:solidFill>
                <a:latin typeface="Helvetica Neue"/>
                <a:ea typeface="ＭＳ Ｐゴシック" pitchFamily="-107" charset="-128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de-DE" sz="1000" b="1" dirty="0" smtClean="0">
                <a:solidFill>
                  <a:schemeClr val="accent2">
                    <a:lumMod val="75000"/>
                  </a:schemeClr>
                </a:solidFill>
                <a:latin typeface="Source Code Pro"/>
                <a:cs typeface="Source Code Pro"/>
              </a:rPr>
              <a:t>private</a:t>
            </a:r>
            <a:r>
              <a:rPr lang="de-DE" sz="1000" dirty="0" smtClean="0">
                <a:latin typeface="Source Code Pro"/>
                <a:cs typeface="Source Code Pro"/>
              </a:rPr>
              <a:t> </a:t>
            </a:r>
            <a:r>
              <a:rPr lang="de-DE" sz="1000" b="1" dirty="0" err="1" smtClean="0">
                <a:solidFill>
                  <a:srgbClr val="992600"/>
                </a:solidFill>
                <a:latin typeface="Source Code Pro"/>
                <a:cs typeface="Source Code Pro"/>
              </a:rPr>
              <a:t>void</a:t>
            </a:r>
            <a:r>
              <a:rPr lang="de-DE" sz="1000" dirty="0" smtClean="0">
                <a:solidFill>
                  <a:srgbClr val="992600"/>
                </a:solidFill>
                <a:latin typeface="Source Code Pro"/>
                <a:cs typeface="Source Code Pro"/>
              </a:rPr>
              <a:t> </a:t>
            </a:r>
            <a:r>
              <a:rPr lang="de-DE" sz="1000" dirty="0" err="1" smtClean="0">
                <a:latin typeface="Source Code Pro"/>
                <a:cs typeface="Source Code Pro"/>
              </a:rPr>
              <a:t>funWithStreams</a:t>
            </a:r>
            <a:r>
              <a:rPr lang="de-DE" sz="1000" dirty="0" smtClean="0">
                <a:latin typeface="Source Code Pro"/>
                <a:cs typeface="Source Code Pro"/>
              </a:rPr>
              <a:t>() {</a:t>
            </a:r>
          </a:p>
          <a:p>
            <a:pPr marL="0" indent="0">
              <a:buFontTx/>
              <a:buNone/>
            </a:pPr>
            <a:r>
              <a:rPr lang="de-DE" sz="1000" dirty="0">
                <a:latin typeface="Source Code Pro"/>
                <a:cs typeface="Source Code Pro"/>
              </a:rPr>
              <a:t> </a:t>
            </a:r>
            <a:r>
              <a:rPr lang="de-DE" sz="1000" dirty="0" smtClean="0">
                <a:latin typeface="Source Code Pro"/>
                <a:cs typeface="Source Code Pro"/>
              </a:rPr>
              <a:t> List&lt;String&gt; </a:t>
            </a:r>
            <a:r>
              <a:rPr lang="de-DE" sz="1000" dirty="0" err="1" smtClean="0">
                <a:latin typeface="Source Code Pro"/>
                <a:cs typeface="Source Code Pro"/>
              </a:rPr>
              <a:t>myList</a:t>
            </a:r>
            <a:r>
              <a:rPr lang="de-DE" sz="1000" dirty="0" smtClean="0">
                <a:latin typeface="Source Code Pro"/>
                <a:cs typeface="Source Code Pro"/>
              </a:rPr>
              <a:t> = </a:t>
            </a:r>
            <a:r>
              <a:rPr lang="de-DE" sz="1000" b="1" dirty="0" err="1" smtClean="0">
                <a:solidFill>
                  <a:srgbClr val="992600"/>
                </a:solidFill>
                <a:latin typeface="Source Code Pro"/>
                <a:cs typeface="Source Code Pro"/>
              </a:rPr>
              <a:t>new</a:t>
            </a:r>
            <a:r>
              <a:rPr lang="de-DE" sz="1000" dirty="0" smtClean="0">
                <a:solidFill>
                  <a:srgbClr val="992600"/>
                </a:solidFill>
                <a:latin typeface="Source Code Pro"/>
                <a:cs typeface="Source Code Pro"/>
              </a:rPr>
              <a:t> </a:t>
            </a:r>
            <a:r>
              <a:rPr lang="de-DE" sz="1000" dirty="0" err="1" smtClean="0">
                <a:latin typeface="Source Code Pro"/>
                <a:cs typeface="Source Code Pro"/>
              </a:rPr>
              <a:t>ArrayList</a:t>
            </a:r>
            <a:r>
              <a:rPr lang="de-DE" sz="1000" dirty="0" smtClean="0">
                <a:latin typeface="Source Code Pro"/>
                <a:cs typeface="Source Code Pro"/>
              </a:rPr>
              <a:t>&lt;&gt;();</a:t>
            </a:r>
          </a:p>
          <a:p>
            <a:pPr marL="0" indent="0">
              <a:buFontTx/>
              <a:buNone/>
            </a:pPr>
            <a:r>
              <a:rPr lang="de-DE" sz="1000" dirty="0">
                <a:latin typeface="Source Code Pro"/>
                <a:cs typeface="Source Code Pro"/>
              </a:rPr>
              <a:t> </a:t>
            </a:r>
            <a:r>
              <a:rPr lang="de-DE" sz="1000" dirty="0" smtClean="0">
                <a:latin typeface="Source Code Pro"/>
                <a:cs typeface="Source Code Pro"/>
              </a:rPr>
              <a:t> Stream </a:t>
            </a:r>
            <a:r>
              <a:rPr lang="de-DE" sz="1000" dirty="0" err="1" smtClean="0">
                <a:latin typeface="Source Code Pro"/>
                <a:cs typeface="Source Code Pro"/>
              </a:rPr>
              <a:t>myStream</a:t>
            </a:r>
            <a:r>
              <a:rPr lang="de-DE" sz="1000" dirty="0" smtClean="0">
                <a:latin typeface="Source Code Pro"/>
                <a:cs typeface="Source Code Pro"/>
              </a:rPr>
              <a:t> = </a:t>
            </a:r>
            <a:r>
              <a:rPr lang="de-DE" sz="1000" dirty="0" err="1" smtClean="0">
                <a:latin typeface="Source Code Pro"/>
                <a:cs typeface="Source Code Pro"/>
              </a:rPr>
              <a:t>myList.</a:t>
            </a:r>
            <a:r>
              <a:rPr lang="de-DE" sz="1000" b="1" dirty="0" err="1" smtClean="0">
                <a:latin typeface="Source Code Pro"/>
                <a:cs typeface="Source Code Pro"/>
              </a:rPr>
              <a:t>stream</a:t>
            </a:r>
            <a:r>
              <a:rPr lang="de-DE" sz="1000" b="1" dirty="0" smtClean="0">
                <a:latin typeface="Source Code Pro"/>
                <a:cs typeface="Source Code Pro"/>
              </a:rPr>
              <a:t>()</a:t>
            </a:r>
            <a:r>
              <a:rPr lang="de-DE" sz="1000" dirty="0" smtClean="0">
                <a:latin typeface="Source Code Pro"/>
                <a:cs typeface="Source Code Pro"/>
              </a:rPr>
              <a:t>;</a:t>
            </a:r>
          </a:p>
          <a:p>
            <a:pPr marL="0" indent="0">
              <a:buFontTx/>
              <a:buNone/>
            </a:pPr>
            <a:r>
              <a:rPr lang="de-DE" sz="1000" dirty="0">
                <a:latin typeface="Source Code Pro"/>
                <a:cs typeface="Source Code Pro"/>
              </a:rPr>
              <a:t> </a:t>
            </a:r>
            <a:r>
              <a:rPr lang="de-DE" sz="1000" dirty="0" smtClean="0">
                <a:latin typeface="Source Code Pro"/>
                <a:cs typeface="Source Code Pro"/>
              </a:rPr>
              <a:t> (...)</a:t>
            </a:r>
          </a:p>
          <a:p>
            <a:pPr marL="0" indent="0">
              <a:buFontTx/>
              <a:buNone/>
            </a:pPr>
            <a:r>
              <a:rPr lang="de-DE" sz="1000" dirty="0" smtClean="0">
                <a:latin typeface="Source Code Pro"/>
                <a:cs typeface="Source Code Pro"/>
              </a:rPr>
              <a:t>}</a:t>
            </a:r>
          </a:p>
          <a:p>
            <a:pPr marL="0" indent="0">
              <a:buFontTx/>
              <a:buNone/>
            </a:pPr>
            <a:r>
              <a:rPr lang="de-DE" sz="1000" dirty="0" smtClean="0">
                <a:latin typeface="Source Code Pro"/>
                <a:cs typeface="Source Code Pro"/>
              </a:rPr>
              <a:t> </a:t>
            </a:r>
          </a:p>
          <a:p>
            <a:pPr marL="0" indent="0">
              <a:buFontTx/>
              <a:buNone/>
            </a:pPr>
            <a:r>
              <a:rPr lang="de-DE" sz="1000" dirty="0" smtClean="0">
                <a:latin typeface="Source Code Pro"/>
                <a:cs typeface="Source Code Pro"/>
              </a:rPr>
              <a:t>  </a:t>
            </a:r>
            <a:endParaRPr lang="de-DE" sz="1000" dirty="0">
              <a:latin typeface="Source Code Pro"/>
              <a:cs typeface="Source Code Pro"/>
            </a:endParaRPr>
          </a:p>
        </p:txBody>
      </p:sp>
      <p:sp>
        <p:nvSpPr>
          <p:cNvPr id="8" name="Inhaltsplatzhalter 10"/>
          <p:cNvSpPr txBox="1">
            <a:spLocks/>
          </p:cNvSpPr>
          <p:nvPr userDrawn="1"/>
        </p:nvSpPr>
        <p:spPr bwMode="auto">
          <a:xfrm>
            <a:off x="4680000" y="1412776"/>
            <a:ext cx="4104000" cy="47525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20000"/>
              <a:buBlip>
                <a:blip r:embed="rId2"/>
              </a:buBlip>
              <a:defRPr sz="1600" kern="1200">
                <a:solidFill>
                  <a:schemeClr val="tx1"/>
                </a:solidFill>
                <a:latin typeface="Helvetica Neue"/>
                <a:ea typeface="ＭＳ Ｐゴシック" pitchFamily="-107" charset="-128"/>
                <a:cs typeface="ＭＳ Ｐゴシック" pitchFamily="-107" charset="-128"/>
              </a:defRPr>
            </a:lvl1pPr>
            <a:lvl2pPr marL="712788" indent="-35083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20000"/>
              <a:buBlip>
                <a:blip r:embed="rId2"/>
              </a:buBlip>
              <a:defRPr sz="1600" kern="1200">
                <a:solidFill>
                  <a:schemeClr val="tx1"/>
                </a:solidFill>
                <a:latin typeface="Helvetica Neue"/>
                <a:ea typeface="ＭＳ Ｐゴシック" pitchFamily="-107" charset="-128"/>
                <a:cs typeface="+mn-cs"/>
              </a:defRPr>
            </a:lvl2pPr>
            <a:lvl3pPr marL="1073150" indent="-3603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20000"/>
              <a:buBlip>
                <a:blip r:embed="rId2"/>
              </a:buBlip>
              <a:defRPr sz="1600" kern="1200">
                <a:solidFill>
                  <a:schemeClr val="tx1"/>
                </a:solidFill>
                <a:latin typeface="Helvetica Neue"/>
                <a:ea typeface="ＭＳ Ｐゴシック" pitchFamily="-107" charset="-128"/>
                <a:cs typeface="+mn-cs"/>
              </a:defRPr>
            </a:lvl3pPr>
            <a:lvl4pPr marL="1435100" indent="-3619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20000"/>
              <a:buBlip>
                <a:blip r:embed="rId2"/>
              </a:buBlip>
              <a:defRPr sz="1600" kern="1200">
                <a:solidFill>
                  <a:schemeClr val="tx1"/>
                </a:solidFill>
                <a:latin typeface="Helvetica Neue"/>
                <a:ea typeface="ＭＳ Ｐゴシック" pitchFamily="-107" charset="-128"/>
                <a:cs typeface="+mn-cs"/>
              </a:defRPr>
            </a:lvl4pPr>
            <a:lvl5pPr marL="1797050" indent="-3619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20000"/>
              <a:buBlip>
                <a:blip r:embed="rId2"/>
              </a:buBlip>
              <a:defRPr sz="1600" kern="1200">
                <a:solidFill>
                  <a:schemeClr val="tx1"/>
                </a:solidFill>
                <a:latin typeface="Helvetica Neue"/>
                <a:ea typeface="ＭＳ Ｐゴシック" pitchFamily="-107" charset="-128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000" b="1" dirty="0" err="1">
                <a:solidFill>
                  <a:schemeClr val="accent2">
                    <a:lumMod val="75000"/>
                  </a:schemeClr>
                </a:solidFill>
                <a:latin typeface="Source Code Pro"/>
                <a:cs typeface="Source Code Pro"/>
              </a:rPr>
              <a:t>public</a:t>
            </a:r>
            <a:r>
              <a:rPr lang="de-DE" sz="1000" b="1" dirty="0">
                <a:solidFill>
                  <a:schemeClr val="accent2">
                    <a:lumMod val="75000"/>
                  </a:schemeClr>
                </a:solidFill>
                <a:latin typeface="Source Code Pro"/>
                <a:cs typeface="Source Code Pro"/>
              </a:rPr>
              <a:t> </a:t>
            </a:r>
            <a:r>
              <a:rPr lang="de-DE" sz="1000" b="1" dirty="0" err="1">
                <a:solidFill>
                  <a:schemeClr val="accent2">
                    <a:lumMod val="75000"/>
                  </a:schemeClr>
                </a:solidFill>
                <a:latin typeface="Source Code Pro"/>
                <a:cs typeface="Source Code Pro"/>
              </a:rPr>
              <a:t>interface</a:t>
            </a:r>
            <a:r>
              <a:rPr lang="de-DE" sz="1000" b="1" dirty="0">
                <a:solidFill>
                  <a:schemeClr val="accent2">
                    <a:lumMod val="75000"/>
                  </a:schemeClr>
                </a:solidFill>
                <a:latin typeface="Source Code Pro"/>
                <a:cs typeface="Source Code Pro"/>
              </a:rPr>
              <a:t> </a:t>
            </a:r>
            <a:r>
              <a:rPr lang="de-DE" sz="1000" dirty="0" err="1">
                <a:latin typeface="Source Code Pro"/>
                <a:cs typeface="Source Code Pro"/>
              </a:rPr>
              <a:t>AFace</a:t>
            </a:r>
            <a:r>
              <a:rPr lang="de-DE" sz="1000" dirty="0">
                <a:latin typeface="Source Code Pro"/>
                <a:cs typeface="Source Code Pro"/>
              </a:rPr>
              <a:t> </a:t>
            </a:r>
          </a:p>
          <a:p>
            <a:pPr marL="0" indent="0">
              <a:buNone/>
            </a:pPr>
            <a:r>
              <a:rPr lang="de-DE" sz="1000" dirty="0">
                <a:latin typeface="Source Code Pro"/>
                <a:cs typeface="Source Code Pro"/>
              </a:rPr>
              <a:t>{</a:t>
            </a:r>
          </a:p>
          <a:p>
            <a:pPr marL="0" indent="0">
              <a:buNone/>
            </a:pPr>
            <a:r>
              <a:rPr lang="de-DE" sz="1000" dirty="0">
                <a:latin typeface="Source Code Pro"/>
                <a:cs typeface="Source Code Pro"/>
              </a:rPr>
              <a:t>    </a:t>
            </a:r>
            <a:r>
              <a:rPr lang="de-DE" sz="1000" b="1" dirty="0" err="1">
                <a:latin typeface="Source Code Pro"/>
                <a:cs typeface="Source Code Pro"/>
              </a:rPr>
              <a:t>default</a:t>
            </a:r>
            <a:r>
              <a:rPr lang="de-DE" sz="1000" dirty="0">
                <a:latin typeface="Source Code Pro"/>
                <a:cs typeface="Source Code Pro"/>
              </a:rPr>
              <a:t> </a:t>
            </a:r>
            <a:r>
              <a:rPr lang="de-DE" sz="1000" b="1" dirty="0" err="1">
                <a:solidFill>
                  <a:srgbClr val="992600"/>
                </a:solidFill>
                <a:latin typeface="Source Code Pro"/>
                <a:cs typeface="Source Code Pro"/>
              </a:rPr>
              <a:t>void</a:t>
            </a:r>
            <a:r>
              <a:rPr lang="de-DE" sz="1000" dirty="0">
                <a:solidFill>
                  <a:srgbClr val="992600"/>
                </a:solidFill>
                <a:latin typeface="Source Code Pro"/>
                <a:cs typeface="Source Code Pro"/>
              </a:rPr>
              <a:t> </a:t>
            </a:r>
            <a:r>
              <a:rPr lang="de-DE" sz="1000" dirty="0" err="1" smtClean="0">
                <a:latin typeface="Source Code Pro"/>
                <a:cs typeface="Source Code Pro"/>
              </a:rPr>
              <a:t>doStuff</a:t>
            </a:r>
            <a:r>
              <a:rPr lang="de-DE" sz="1000" dirty="0">
                <a:latin typeface="Source Code Pro"/>
                <a:cs typeface="Source Code Pro"/>
              </a:rPr>
              <a:t>() {</a:t>
            </a:r>
          </a:p>
          <a:p>
            <a:pPr marL="0" indent="0">
              <a:buNone/>
            </a:pPr>
            <a:r>
              <a:rPr lang="de-DE" sz="1000" dirty="0">
                <a:latin typeface="Source Code Pro"/>
                <a:cs typeface="Source Code Pro"/>
              </a:rPr>
              <a:t>        </a:t>
            </a:r>
            <a:r>
              <a:rPr lang="de-DE" sz="1000" dirty="0" err="1">
                <a:latin typeface="Source Code Pro"/>
                <a:cs typeface="Source Code Pro"/>
              </a:rPr>
              <a:t>System.</a:t>
            </a:r>
            <a:r>
              <a:rPr lang="de-DE" sz="1000" b="1" dirty="0" err="1">
                <a:solidFill>
                  <a:srgbClr val="992600"/>
                </a:solidFill>
                <a:latin typeface="Source Code Pro"/>
                <a:cs typeface="Source Code Pro"/>
              </a:rPr>
              <a:t>out</a:t>
            </a:r>
            <a:r>
              <a:rPr lang="de-DE" sz="1000" dirty="0" err="1">
                <a:latin typeface="Source Code Pro"/>
                <a:cs typeface="Source Code Pro"/>
              </a:rPr>
              <a:t>.printf</a:t>
            </a:r>
            <a:r>
              <a:rPr lang="de-DE" sz="1000" dirty="0">
                <a:latin typeface="Source Code Pro"/>
                <a:cs typeface="Source Code Pro"/>
              </a:rPr>
              <a:t>(„</a:t>
            </a:r>
            <a:r>
              <a:rPr lang="de-DE" sz="1000" dirty="0" err="1" smtClean="0">
                <a:latin typeface="Source Code Pro"/>
                <a:cs typeface="Source Code Pro"/>
              </a:rPr>
              <a:t>doStuff</a:t>
            </a:r>
            <a:r>
              <a:rPr lang="de-DE" sz="1000" dirty="0" smtClean="0">
                <a:latin typeface="Source Code Pro"/>
                <a:cs typeface="Source Code Pro"/>
              </a:rPr>
              <a:t> </a:t>
            </a:r>
            <a:r>
              <a:rPr lang="de-DE" sz="1000" dirty="0" err="1">
                <a:latin typeface="Source Code Pro"/>
                <a:cs typeface="Source Code Pro"/>
              </a:rPr>
              <a:t>from</a:t>
            </a:r>
            <a:r>
              <a:rPr lang="de-DE" sz="1000" dirty="0">
                <a:latin typeface="Source Code Pro"/>
                <a:cs typeface="Source Code Pro"/>
              </a:rPr>
              <a:t> </a:t>
            </a:r>
            <a:r>
              <a:rPr lang="de-DE" sz="1000" dirty="0" err="1">
                <a:latin typeface="Source Code Pro"/>
                <a:cs typeface="Source Code Pro"/>
              </a:rPr>
              <a:t>AFace</a:t>
            </a:r>
            <a:r>
              <a:rPr lang="de-DE" sz="1000" dirty="0">
                <a:latin typeface="Source Code Pro"/>
                <a:cs typeface="Source Code Pro"/>
              </a:rPr>
              <a:t>.");</a:t>
            </a:r>
          </a:p>
          <a:p>
            <a:pPr marL="0" indent="0">
              <a:buNone/>
            </a:pPr>
            <a:r>
              <a:rPr lang="de-DE" sz="1000" dirty="0">
                <a:latin typeface="Source Code Pro"/>
                <a:cs typeface="Source Code Pro"/>
              </a:rPr>
              <a:t>    }</a:t>
            </a:r>
          </a:p>
          <a:p>
            <a:pPr marL="0" indent="0">
              <a:buNone/>
            </a:pPr>
            <a:r>
              <a:rPr lang="de-DE" sz="1000" dirty="0">
                <a:latin typeface="Source Code Pro"/>
                <a:cs typeface="Source Code Pro"/>
              </a:rPr>
              <a:t>}</a:t>
            </a:r>
          </a:p>
          <a:p>
            <a:pPr marL="0" indent="0">
              <a:buNone/>
            </a:pPr>
            <a:endParaRPr lang="de-DE" sz="1000" dirty="0"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de-DE" sz="1000" b="1" dirty="0" err="1">
                <a:solidFill>
                  <a:srgbClr val="992600"/>
                </a:solidFill>
                <a:latin typeface="Source Code Pro"/>
                <a:cs typeface="Source Code Pro"/>
              </a:rPr>
              <a:t>public</a:t>
            </a:r>
            <a:r>
              <a:rPr lang="de-DE" sz="1000" b="1" dirty="0">
                <a:solidFill>
                  <a:srgbClr val="992600"/>
                </a:solidFill>
                <a:latin typeface="Source Code Pro"/>
                <a:cs typeface="Source Code Pro"/>
              </a:rPr>
              <a:t> </a:t>
            </a:r>
            <a:r>
              <a:rPr lang="de-DE" sz="1000" b="1" dirty="0" err="1">
                <a:solidFill>
                  <a:srgbClr val="992600"/>
                </a:solidFill>
                <a:latin typeface="Source Code Pro"/>
                <a:cs typeface="Source Code Pro"/>
              </a:rPr>
              <a:t>interface</a:t>
            </a:r>
            <a:r>
              <a:rPr lang="de-DE" sz="1000" b="1" dirty="0">
                <a:solidFill>
                  <a:srgbClr val="992600"/>
                </a:solidFill>
                <a:latin typeface="Source Code Pro"/>
                <a:cs typeface="Source Code Pro"/>
              </a:rPr>
              <a:t> </a:t>
            </a:r>
            <a:r>
              <a:rPr lang="de-DE" sz="1000" dirty="0" err="1">
                <a:latin typeface="Source Code Pro"/>
                <a:cs typeface="Source Code Pro"/>
              </a:rPr>
              <a:t>BFace</a:t>
            </a:r>
            <a:r>
              <a:rPr lang="de-DE" sz="1000" dirty="0">
                <a:latin typeface="Source Code Pro"/>
                <a:cs typeface="Source Code Pro"/>
              </a:rPr>
              <a:t> </a:t>
            </a:r>
          </a:p>
          <a:p>
            <a:pPr marL="0" indent="0">
              <a:buNone/>
            </a:pPr>
            <a:r>
              <a:rPr lang="de-DE" sz="1000" dirty="0">
                <a:latin typeface="Source Code Pro"/>
                <a:cs typeface="Source Code Pro"/>
              </a:rPr>
              <a:t>{</a:t>
            </a:r>
          </a:p>
          <a:p>
            <a:pPr marL="0" indent="0">
              <a:buNone/>
            </a:pPr>
            <a:r>
              <a:rPr lang="de-DE" sz="1000" dirty="0">
                <a:latin typeface="Source Code Pro"/>
                <a:cs typeface="Source Code Pro"/>
              </a:rPr>
              <a:t>    </a:t>
            </a:r>
            <a:r>
              <a:rPr lang="de-DE" sz="1000" b="1" dirty="0" err="1">
                <a:latin typeface="Source Code Pro"/>
                <a:cs typeface="Source Code Pro"/>
              </a:rPr>
              <a:t>default</a:t>
            </a:r>
            <a:r>
              <a:rPr lang="de-DE" sz="1000" dirty="0">
                <a:latin typeface="Source Code Pro"/>
                <a:cs typeface="Source Code Pro"/>
              </a:rPr>
              <a:t> </a:t>
            </a:r>
            <a:r>
              <a:rPr lang="de-DE" sz="1000" b="1" dirty="0" err="1">
                <a:solidFill>
                  <a:srgbClr val="992600"/>
                </a:solidFill>
                <a:latin typeface="Source Code Pro"/>
                <a:cs typeface="Source Code Pro"/>
              </a:rPr>
              <a:t>void</a:t>
            </a:r>
            <a:r>
              <a:rPr lang="de-DE" sz="1000" dirty="0">
                <a:solidFill>
                  <a:srgbClr val="992600"/>
                </a:solidFill>
                <a:latin typeface="Source Code Pro"/>
                <a:cs typeface="Source Code Pro"/>
              </a:rPr>
              <a:t> </a:t>
            </a:r>
            <a:r>
              <a:rPr lang="de-DE" sz="1000" dirty="0" err="1" smtClean="0">
                <a:latin typeface="Source Code Pro"/>
                <a:cs typeface="Source Code Pro"/>
              </a:rPr>
              <a:t>doStuff</a:t>
            </a:r>
            <a:r>
              <a:rPr lang="de-DE" sz="1000" dirty="0">
                <a:latin typeface="Source Code Pro"/>
                <a:cs typeface="Source Code Pro"/>
              </a:rPr>
              <a:t>() {</a:t>
            </a:r>
          </a:p>
          <a:p>
            <a:pPr marL="0" indent="0">
              <a:buNone/>
            </a:pPr>
            <a:r>
              <a:rPr lang="de-DE" sz="1000" dirty="0">
                <a:latin typeface="Source Code Pro"/>
                <a:cs typeface="Source Code Pro"/>
              </a:rPr>
              <a:t>        </a:t>
            </a:r>
            <a:r>
              <a:rPr lang="de-DE" sz="1000" dirty="0" err="1">
                <a:latin typeface="Source Code Pro"/>
                <a:cs typeface="Source Code Pro"/>
              </a:rPr>
              <a:t>System.</a:t>
            </a:r>
            <a:r>
              <a:rPr lang="de-DE" sz="1000" b="1" dirty="0" err="1">
                <a:solidFill>
                  <a:srgbClr val="992600"/>
                </a:solidFill>
                <a:latin typeface="Source Code Pro"/>
                <a:cs typeface="Source Code Pro"/>
              </a:rPr>
              <a:t>out</a:t>
            </a:r>
            <a:r>
              <a:rPr lang="de-DE" sz="1000" dirty="0" err="1">
                <a:latin typeface="Source Code Pro"/>
                <a:cs typeface="Source Code Pro"/>
              </a:rPr>
              <a:t>.printf</a:t>
            </a:r>
            <a:r>
              <a:rPr lang="de-DE" sz="1000" dirty="0">
                <a:latin typeface="Source Code Pro"/>
                <a:cs typeface="Source Code Pro"/>
              </a:rPr>
              <a:t>(„</a:t>
            </a:r>
            <a:r>
              <a:rPr lang="de-DE" sz="1000" dirty="0" err="1" smtClean="0">
                <a:latin typeface="Source Code Pro"/>
                <a:cs typeface="Source Code Pro"/>
              </a:rPr>
              <a:t>doStuff</a:t>
            </a:r>
            <a:r>
              <a:rPr lang="de-DE" sz="1000" dirty="0" smtClean="0">
                <a:latin typeface="Source Code Pro"/>
                <a:cs typeface="Source Code Pro"/>
              </a:rPr>
              <a:t> </a:t>
            </a:r>
            <a:r>
              <a:rPr lang="de-DE" sz="1000" dirty="0" err="1">
                <a:latin typeface="Source Code Pro"/>
                <a:cs typeface="Source Code Pro"/>
              </a:rPr>
              <a:t>from</a:t>
            </a:r>
            <a:r>
              <a:rPr lang="de-DE" sz="1000" dirty="0">
                <a:latin typeface="Source Code Pro"/>
                <a:cs typeface="Source Code Pro"/>
              </a:rPr>
              <a:t> </a:t>
            </a:r>
            <a:r>
              <a:rPr lang="de-DE" sz="1000" dirty="0" err="1">
                <a:latin typeface="Source Code Pro"/>
                <a:cs typeface="Source Code Pro"/>
              </a:rPr>
              <a:t>BFace</a:t>
            </a:r>
            <a:r>
              <a:rPr lang="de-DE" sz="1000" dirty="0">
                <a:latin typeface="Source Code Pro"/>
                <a:cs typeface="Source Code Pro"/>
              </a:rPr>
              <a:t>."</a:t>
            </a:r>
            <a:r>
              <a:rPr lang="de-DE" sz="1000" i="1" dirty="0">
                <a:latin typeface="Source Code Pro"/>
                <a:cs typeface="Source Code Pro"/>
              </a:rPr>
              <a:t>);</a:t>
            </a:r>
          </a:p>
          <a:p>
            <a:pPr marL="0" indent="0">
              <a:buNone/>
            </a:pPr>
            <a:r>
              <a:rPr lang="de-DE" sz="1000" dirty="0">
                <a:latin typeface="Source Code Pro"/>
                <a:cs typeface="Source Code Pro"/>
              </a:rPr>
              <a:t>    }</a:t>
            </a:r>
          </a:p>
          <a:p>
            <a:pPr marL="0" indent="0">
              <a:buNone/>
            </a:pPr>
            <a:r>
              <a:rPr lang="de-DE" sz="1000" dirty="0" smtClean="0">
                <a:latin typeface="Source Code Pro"/>
                <a:cs typeface="Source Code Pro"/>
              </a:rPr>
              <a:t>}</a:t>
            </a:r>
          </a:p>
          <a:p>
            <a:pPr marL="0" indent="0">
              <a:buNone/>
            </a:pPr>
            <a:endParaRPr lang="de-DE" sz="1000" dirty="0"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de-DE" sz="1000" b="1" dirty="0" err="1">
                <a:solidFill>
                  <a:srgbClr val="992600"/>
                </a:solidFill>
                <a:latin typeface="Source Code Pro"/>
                <a:cs typeface="Source Code Pro"/>
              </a:rPr>
              <a:t>public</a:t>
            </a:r>
            <a:r>
              <a:rPr lang="de-DE" sz="1000" b="1" dirty="0">
                <a:solidFill>
                  <a:srgbClr val="992600"/>
                </a:solidFill>
                <a:latin typeface="Source Code Pro"/>
                <a:cs typeface="Source Code Pro"/>
              </a:rPr>
              <a:t> </a:t>
            </a:r>
            <a:r>
              <a:rPr lang="de-DE" sz="1000" b="1" dirty="0" err="1">
                <a:solidFill>
                  <a:srgbClr val="992600"/>
                </a:solidFill>
                <a:latin typeface="Source Code Pro"/>
                <a:cs typeface="Source Code Pro"/>
              </a:rPr>
              <a:t>class</a:t>
            </a:r>
            <a:r>
              <a:rPr lang="de-DE" sz="1000" b="1" dirty="0">
                <a:solidFill>
                  <a:srgbClr val="992600"/>
                </a:solidFill>
                <a:latin typeface="Source Code Pro"/>
                <a:cs typeface="Source Code Pro"/>
              </a:rPr>
              <a:t> </a:t>
            </a:r>
            <a:r>
              <a:rPr lang="de-DE" sz="1000" dirty="0" err="1">
                <a:latin typeface="Source Code Pro"/>
                <a:cs typeface="Source Code Pro"/>
              </a:rPr>
              <a:t>Implementor</a:t>
            </a:r>
            <a:r>
              <a:rPr lang="de-DE" sz="1000" dirty="0">
                <a:latin typeface="Source Code Pro"/>
                <a:cs typeface="Source Code Pro"/>
              </a:rPr>
              <a:t> </a:t>
            </a:r>
            <a:r>
              <a:rPr lang="de-DE" sz="1000" b="1" dirty="0" err="1">
                <a:solidFill>
                  <a:srgbClr val="992600"/>
                </a:solidFill>
                <a:latin typeface="Source Code Pro"/>
                <a:cs typeface="Source Code Pro"/>
              </a:rPr>
              <a:t>implements</a:t>
            </a:r>
            <a:r>
              <a:rPr lang="de-DE" sz="1000" dirty="0">
                <a:solidFill>
                  <a:srgbClr val="992600"/>
                </a:solidFill>
                <a:latin typeface="Source Code Pro"/>
                <a:cs typeface="Source Code Pro"/>
              </a:rPr>
              <a:t> </a:t>
            </a:r>
            <a:r>
              <a:rPr lang="de-DE" sz="1000" dirty="0" err="1">
                <a:latin typeface="Source Code Pro"/>
                <a:cs typeface="Source Code Pro"/>
              </a:rPr>
              <a:t>AFace</a:t>
            </a:r>
            <a:r>
              <a:rPr lang="de-DE" sz="1000" dirty="0">
                <a:latin typeface="Source Code Pro"/>
                <a:cs typeface="Source Code Pro"/>
              </a:rPr>
              <a:t>, </a:t>
            </a:r>
            <a:r>
              <a:rPr lang="de-DE" sz="1000" dirty="0" err="1">
                <a:latin typeface="Source Code Pro"/>
                <a:cs typeface="Source Code Pro"/>
              </a:rPr>
              <a:t>BFace</a:t>
            </a:r>
            <a:r>
              <a:rPr lang="de-DE" sz="1000" dirty="0">
                <a:latin typeface="Source Code Pro"/>
                <a:cs typeface="Source Code Pro"/>
              </a:rPr>
              <a:t> </a:t>
            </a:r>
          </a:p>
          <a:p>
            <a:pPr marL="0" indent="0">
              <a:buNone/>
            </a:pPr>
            <a:r>
              <a:rPr lang="de-DE" sz="1000" dirty="0" smtClean="0">
                <a:latin typeface="Source Code Pro"/>
                <a:cs typeface="Source Code Pro"/>
              </a:rPr>
              <a:t>{</a:t>
            </a:r>
          </a:p>
          <a:p>
            <a:pPr marL="0" indent="0">
              <a:buNone/>
            </a:pPr>
            <a:r>
              <a:rPr lang="de-DE" sz="1000" dirty="0">
                <a:latin typeface="Source Code Pro"/>
                <a:cs typeface="Source Code Pro"/>
              </a:rPr>
              <a:t> </a:t>
            </a:r>
            <a:r>
              <a:rPr lang="de-DE" sz="1000" dirty="0" smtClean="0">
                <a:latin typeface="Source Code Pro"/>
                <a:cs typeface="Source Code Pro"/>
              </a:rPr>
              <a:t>   </a:t>
            </a:r>
            <a:r>
              <a:rPr lang="de-DE" sz="1000" dirty="0" smtClean="0">
                <a:solidFill>
                  <a:schemeClr val="accent1">
                    <a:lumMod val="75000"/>
                  </a:schemeClr>
                </a:solidFill>
                <a:latin typeface="Source Code Pro"/>
                <a:cs typeface="Source Code Pro"/>
              </a:rPr>
              <a:t>// </a:t>
            </a:r>
            <a:r>
              <a:rPr lang="de-DE" sz="1000" dirty="0" err="1" smtClean="0">
                <a:solidFill>
                  <a:schemeClr val="accent1">
                    <a:lumMod val="75000"/>
                  </a:schemeClr>
                </a:solidFill>
                <a:latin typeface="Source Code Pro"/>
                <a:cs typeface="Source Code Pro"/>
              </a:rPr>
              <a:t>use</a:t>
            </a:r>
            <a:r>
              <a:rPr lang="de-DE" sz="1000" dirty="0" smtClean="0">
                <a:solidFill>
                  <a:schemeClr val="accent1">
                    <a:lumMod val="75000"/>
                  </a:schemeClr>
                </a:solidFill>
                <a:latin typeface="Source Code Pro"/>
                <a:cs typeface="Source Code Pro"/>
              </a:rPr>
              <a:t> a </a:t>
            </a:r>
            <a:r>
              <a:rPr lang="de-DE" sz="1000" dirty="0" err="1" smtClean="0">
                <a:solidFill>
                  <a:schemeClr val="accent1">
                    <a:lumMod val="75000"/>
                  </a:schemeClr>
                </a:solidFill>
                <a:latin typeface="Source Code Pro"/>
                <a:cs typeface="Source Code Pro"/>
              </a:rPr>
              <a:t>default</a:t>
            </a:r>
            <a:r>
              <a:rPr lang="de-DE" sz="1000" dirty="0" smtClean="0">
                <a:solidFill>
                  <a:schemeClr val="accent1">
                    <a:lumMod val="75000"/>
                  </a:schemeClr>
                </a:solidFill>
                <a:latin typeface="Source Code Pro"/>
                <a:cs typeface="Source Code Pro"/>
              </a:rPr>
              <a:t> </a:t>
            </a:r>
            <a:r>
              <a:rPr lang="de-DE" sz="1000" dirty="0" err="1" smtClean="0">
                <a:solidFill>
                  <a:schemeClr val="accent1">
                    <a:lumMod val="75000"/>
                  </a:schemeClr>
                </a:solidFill>
                <a:latin typeface="Source Code Pro"/>
                <a:cs typeface="Source Code Pro"/>
              </a:rPr>
              <a:t>implementation</a:t>
            </a:r>
            <a:endParaRPr lang="de-DE" sz="1000" dirty="0" smtClean="0">
              <a:solidFill>
                <a:schemeClr val="accent1">
                  <a:lumMod val="75000"/>
                </a:schemeClr>
              </a:solidFill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de-DE" sz="1000" dirty="0" smtClean="0">
                <a:latin typeface="Source Code Pro"/>
                <a:cs typeface="Source Code Pro"/>
              </a:rPr>
              <a:t>    </a:t>
            </a:r>
            <a:r>
              <a:rPr lang="de-DE" sz="1000" b="1" dirty="0" err="1">
                <a:solidFill>
                  <a:srgbClr val="992600"/>
                </a:solidFill>
                <a:latin typeface="Source Code Pro"/>
                <a:cs typeface="Source Code Pro"/>
              </a:rPr>
              <a:t>public</a:t>
            </a:r>
            <a:r>
              <a:rPr lang="de-DE" sz="1000" b="1" dirty="0">
                <a:solidFill>
                  <a:srgbClr val="992600"/>
                </a:solidFill>
                <a:latin typeface="Source Code Pro"/>
                <a:cs typeface="Source Code Pro"/>
              </a:rPr>
              <a:t> </a:t>
            </a:r>
            <a:r>
              <a:rPr lang="de-DE" sz="1000" b="1" dirty="0" err="1">
                <a:solidFill>
                  <a:srgbClr val="992600"/>
                </a:solidFill>
                <a:latin typeface="Source Code Pro"/>
                <a:cs typeface="Source Code Pro"/>
              </a:rPr>
              <a:t>void</a:t>
            </a:r>
            <a:r>
              <a:rPr lang="de-DE" sz="1000" b="1" dirty="0">
                <a:solidFill>
                  <a:srgbClr val="992600"/>
                </a:solidFill>
                <a:latin typeface="Source Code Pro"/>
                <a:cs typeface="Source Code Pro"/>
              </a:rPr>
              <a:t> </a:t>
            </a:r>
            <a:r>
              <a:rPr lang="de-DE" sz="1000" dirty="0" err="1" smtClean="0">
                <a:latin typeface="Source Code Pro"/>
                <a:cs typeface="Source Code Pro"/>
              </a:rPr>
              <a:t>doStuff</a:t>
            </a:r>
            <a:r>
              <a:rPr lang="de-DE" sz="1000" dirty="0">
                <a:latin typeface="Source Code Pro"/>
                <a:cs typeface="Source Code Pro"/>
              </a:rPr>
              <a:t>() {</a:t>
            </a:r>
          </a:p>
          <a:p>
            <a:pPr marL="0" indent="0">
              <a:buNone/>
            </a:pPr>
            <a:r>
              <a:rPr lang="de-DE" sz="1000" dirty="0">
                <a:latin typeface="Source Code Pro"/>
                <a:cs typeface="Source Code Pro"/>
              </a:rPr>
              <a:t>        </a:t>
            </a:r>
            <a:r>
              <a:rPr lang="de-DE" sz="1000" dirty="0" err="1" smtClean="0">
                <a:latin typeface="Source Code Pro"/>
                <a:cs typeface="Source Code Pro"/>
              </a:rPr>
              <a:t>AFace.</a:t>
            </a:r>
            <a:r>
              <a:rPr lang="de-DE" sz="1000" b="1" dirty="0" err="1" smtClean="0">
                <a:solidFill>
                  <a:srgbClr val="992600"/>
                </a:solidFill>
                <a:latin typeface="Source Code Pro"/>
                <a:cs typeface="Source Code Pro"/>
              </a:rPr>
              <a:t>super</a:t>
            </a:r>
            <a:r>
              <a:rPr lang="de-DE" sz="1000" dirty="0" err="1" smtClean="0">
                <a:latin typeface="Source Code Pro"/>
                <a:cs typeface="Source Code Pro"/>
              </a:rPr>
              <a:t>.dosStuff</a:t>
            </a:r>
            <a:r>
              <a:rPr lang="de-DE" sz="1000" dirty="0">
                <a:latin typeface="Source Code Pro"/>
                <a:cs typeface="Source Code Pro"/>
              </a:rPr>
              <a:t>()</a:t>
            </a:r>
            <a:r>
              <a:rPr lang="de-DE" sz="1000" dirty="0" smtClean="0">
                <a:latin typeface="Source Code Pro"/>
                <a:cs typeface="Source Code Pro"/>
              </a:rPr>
              <a:t>;</a:t>
            </a:r>
            <a:endParaRPr lang="de-DE" sz="1000" dirty="0"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de-DE" sz="1000" dirty="0">
                <a:latin typeface="Source Code Pro"/>
                <a:cs typeface="Source Code Pro"/>
              </a:rPr>
              <a:t>    </a:t>
            </a:r>
            <a:r>
              <a:rPr lang="de-DE" sz="1000" dirty="0" smtClean="0">
                <a:latin typeface="Source Code Pro"/>
                <a:cs typeface="Source Code Pro"/>
              </a:rPr>
              <a:t>}</a:t>
            </a:r>
          </a:p>
          <a:p>
            <a:pPr marL="0" indent="0">
              <a:buNone/>
            </a:pPr>
            <a:endParaRPr lang="de-DE" sz="1000" dirty="0" smtClean="0"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de-DE" sz="1000" dirty="0">
                <a:latin typeface="Source Code Pro"/>
                <a:cs typeface="Source Code Pro"/>
              </a:rPr>
              <a:t> </a:t>
            </a:r>
            <a:r>
              <a:rPr lang="de-DE" sz="1000" dirty="0" smtClean="0">
                <a:latin typeface="Source Code Pro"/>
                <a:cs typeface="Source Code Pro"/>
              </a:rPr>
              <a:t>   </a:t>
            </a:r>
            <a:r>
              <a:rPr lang="de-DE" sz="1000" b="1" dirty="0" err="1" smtClean="0">
                <a:solidFill>
                  <a:schemeClr val="accent2">
                    <a:lumMod val="75000"/>
                  </a:schemeClr>
                </a:solidFill>
                <a:latin typeface="Source Code Pro"/>
                <a:cs typeface="Source Code Pro"/>
              </a:rPr>
              <a:t>public</a:t>
            </a:r>
            <a:r>
              <a:rPr lang="de-DE" sz="1000" dirty="0" smtClean="0">
                <a:latin typeface="Source Code Pro"/>
                <a:cs typeface="Source Code Pro"/>
              </a:rPr>
              <a:t> </a:t>
            </a:r>
            <a:r>
              <a:rPr lang="de-DE" sz="1000" dirty="0">
                <a:latin typeface="Source Code Pro"/>
                <a:cs typeface="Source Code Pro"/>
              </a:rPr>
              <a:t>List&lt;String&gt; </a:t>
            </a:r>
            <a:r>
              <a:rPr lang="de-DE" sz="1000" dirty="0" err="1">
                <a:latin typeface="Source Code Pro"/>
                <a:cs typeface="Source Code Pro"/>
              </a:rPr>
              <a:t>listMe</a:t>
            </a:r>
            <a:r>
              <a:rPr lang="de-DE" sz="1000" dirty="0">
                <a:latin typeface="Source Code Pro"/>
                <a:cs typeface="Source Code Pro"/>
              </a:rPr>
              <a:t>() {</a:t>
            </a:r>
          </a:p>
          <a:p>
            <a:pPr marL="0" indent="0">
              <a:buNone/>
            </a:pPr>
            <a:r>
              <a:rPr lang="de-DE" sz="1000" dirty="0">
                <a:latin typeface="Source Code Pro"/>
                <a:cs typeface="Source Code Pro"/>
              </a:rPr>
              <a:t>        // </a:t>
            </a:r>
            <a:r>
              <a:rPr lang="de-DE" sz="1000" dirty="0" err="1">
                <a:latin typeface="Source Code Pro"/>
                <a:cs typeface="Source Code Pro"/>
              </a:rPr>
              <a:t>useful</a:t>
            </a:r>
            <a:r>
              <a:rPr lang="de-DE" sz="1000" dirty="0">
                <a:latin typeface="Source Code Pro"/>
                <a:cs typeface="Source Code Pro"/>
              </a:rPr>
              <a:t> </a:t>
            </a:r>
            <a:r>
              <a:rPr lang="de-DE" sz="1000" dirty="0" err="1">
                <a:latin typeface="Source Code Pro"/>
                <a:cs typeface="Source Code Pro"/>
              </a:rPr>
              <a:t>things</a:t>
            </a:r>
            <a:endParaRPr lang="de-DE" sz="1000" dirty="0"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de-DE" sz="1000" dirty="0">
                <a:latin typeface="Source Code Pro"/>
                <a:cs typeface="Source Code Pro"/>
              </a:rPr>
              <a:t>    }</a:t>
            </a:r>
          </a:p>
          <a:p>
            <a:pPr marL="0" indent="0">
              <a:buNone/>
            </a:pPr>
            <a:r>
              <a:rPr lang="de-DE" sz="1000" dirty="0" smtClean="0">
                <a:latin typeface="Source Code Pro"/>
                <a:cs typeface="Source Code Pro"/>
              </a:rPr>
              <a:t>}</a:t>
            </a:r>
            <a:endParaRPr lang="de-DE" sz="1000" dirty="0">
              <a:latin typeface="Source Code Pro"/>
              <a:cs typeface="Source Code Pro"/>
            </a:endParaRPr>
          </a:p>
        </p:txBody>
      </p:sp>
      <p:sp>
        <p:nvSpPr>
          <p:cNvPr id="9" name="Titel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938488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 animBg="1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sini 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/>
          <p:cNvSpPr>
            <a:spLocks noChangeArrowheads="1"/>
          </p:cNvSpPr>
          <p:nvPr userDrawn="1"/>
        </p:nvSpPr>
        <p:spPr bwMode="auto">
          <a:xfrm>
            <a:off x="0" y="0"/>
            <a:ext cx="9144000" cy="5992813"/>
          </a:xfrm>
          <a:prstGeom prst="rect">
            <a:avLst/>
          </a:prstGeom>
          <a:gradFill rotWithShape="1">
            <a:gsLst>
              <a:gs pos="0">
                <a:schemeClr val="accent1"/>
              </a:gs>
              <a:gs pos="100000">
                <a:srgbClr val="008000"/>
              </a:gs>
            </a:gsLst>
            <a:lin ang="1920000"/>
          </a:gradFill>
          <a:ln>
            <a:noFill/>
          </a:ln>
          <a:extLst>
            <a:ext uri="{91240B29-F687-4f45-9708-019B960494DF}">
              <a14:hiddenLine xmlns:a14="http://schemas.microsoft.com/office/drawing/2010/main" w="317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>
              <a:buFont typeface="Arial" charset="0"/>
              <a:buNone/>
            </a:pPr>
            <a:endParaRPr lang="de-DE" dirty="0">
              <a:latin typeface="Helvetica Neue"/>
            </a:endParaRPr>
          </a:p>
        </p:txBody>
      </p:sp>
      <p:sp>
        <p:nvSpPr>
          <p:cNvPr id="5" name="Rectangle 10"/>
          <p:cNvSpPr>
            <a:spLocks noChangeArrowheads="1"/>
          </p:cNvSpPr>
          <p:nvPr userDrawn="1"/>
        </p:nvSpPr>
        <p:spPr bwMode="auto">
          <a:xfrm>
            <a:off x="298450" y="6400800"/>
            <a:ext cx="1559716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de-DE" sz="900" dirty="0">
                <a:solidFill>
                  <a:srgbClr val="808080"/>
                </a:solidFill>
                <a:latin typeface="Helvetica Neue"/>
              </a:rPr>
              <a:t>© </a:t>
            </a:r>
            <a:r>
              <a:rPr lang="de-DE" sz="900" dirty="0" smtClean="0">
                <a:solidFill>
                  <a:srgbClr val="808080"/>
                </a:solidFill>
                <a:latin typeface="Helvetica Neue"/>
              </a:rPr>
              <a:t>2015 </a:t>
            </a:r>
            <a:r>
              <a:rPr lang="de-DE" sz="900" dirty="0">
                <a:solidFill>
                  <a:srgbClr val="808080"/>
                </a:solidFill>
                <a:latin typeface="Helvetica Neue"/>
              </a:rPr>
              <a:t>Cassini </a:t>
            </a:r>
            <a:r>
              <a:rPr lang="de-DE" sz="900" dirty="0" smtClean="0">
                <a:solidFill>
                  <a:srgbClr val="808080"/>
                </a:solidFill>
                <a:latin typeface="Helvetica Neue"/>
              </a:rPr>
              <a:t>Consulting</a:t>
            </a:r>
            <a:endParaRPr lang="de-DE" sz="900" dirty="0">
              <a:solidFill>
                <a:srgbClr val="808080"/>
              </a:solidFill>
              <a:latin typeface="Helvetica Neue"/>
            </a:endParaRP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0"/>
          </p:nvPr>
        </p:nvSpPr>
        <p:spPr>
          <a:xfrm>
            <a:off x="285750" y="5208745"/>
            <a:ext cx="6057900" cy="77207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1">
                <a:solidFill>
                  <a:schemeClr val="bg1"/>
                </a:solidFill>
                <a:latin typeface="Helvetica Neue Medium"/>
                <a:cs typeface="Helvetica Neue"/>
              </a:defRPr>
            </a:lvl1pPr>
            <a:lvl2pPr>
              <a:buNone/>
              <a:defRPr sz="1400">
                <a:latin typeface="Arial" pitchFamily="34" charset="0"/>
                <a:cs typeface="Arial" pitchFamily="34" charset="0"/>
              </a:defRPr>
            </a:lvl2pPr>
            <a:lvl3pPr>
              <a:buNone/>
              <a:defRPr sz="1400">
                <a:latin typeface="Arial" pitchFamily="34" charset="0"/>
                <a:cs typeface="Arial" pitchFamily="34" charset="0"/>
              </a:defRPr>
            </a:lvl3pPr>
            <a:lvl4pPr>
              <a:buNone/>
              <a:defRPr sz="1400">
                <a:latin typeface="Arial" pitchFamily="34" charset="0"/>
                <a:cs typeface="Arial" pitchFamily="34" charset="0"/>
              </a:defRPr>
            </a:lvl4pPr>
            <a:lvl5pPr>
              <a:buNone/>
              <a:defRPr sz="14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11" name="Textplatzhalter 9"/>
          <p:cNvSpPr>
            <a:spLocks noGrp="1"/>
          </p:cNvSpPr>
          <p:nvPr>
            <p:ph type="body" sz="quarter" idx="11"/>
          </p:nvPr>
        </p:nvSpPr>
        <p:spPr>
          <a:xfrm>
            <a:off x="285750" y="359456"/>
            <a:ext cx="6057900" cy="7597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solidFill>
                  <a:srgbClr val="F2F2F2"/>
                </a:solidFill>
                <a:latin typeface="Helvetica Neue Medium"/>
                <a:cs typeface="Helvetica Neue"/>
              </a:defRPr>
            </a:lvl1pPr>
            <a:lvl2pPr>
              <a:buNone/>
              <a:defRPr sz="1400">
                <a:latin typeface="Arial" pitchFamily="34" charset="0"/>
                <a:cs typeface="Arial" pitchFamily="34" charset="0"/>
              </a:defRPr>
            </a:lvl2pPr>
            <a:lvl3pPr>
              <a:buNone/>
              <a:defRPr sz="1400">
                <a:latin typeface="Arial" pitchFamily="34" charset="0"/>
                <a:cs typeface="Arial" pitchFamily="34" charset="0"/>
              </a:defRPr>
            </a:lvl3pPr>
            <a:lvl4pPr>
              <a:buNone/>
              <a:defRPr sz="1400">
                <a:latin typeface="Arial" pitchFamily="34" charset="0"/>
                <a:cs typeface="Arial" pitchFamily="34" charset="0"/>
              </a:defRPr>
            </a:lvl4pPr>
            <a:lvl5pPr>
              <a:buNone/>
              <a:defRPr sz="14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de-DE" smtClean="0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8000429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9" Type="http://schemas.openxmlformats.org/officeDocument/2006/relationships/image" Target="../media/image1.gif"/><Relationship Id="rId10" Type="http://schemas.openxmlformats.org/officeDocument/2006/relationships/image" Target="../media/image2.jpg"/><Relationship Id="rId11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elplatzhalter 1"/>
          <p:cNvSpPr>
            <a:spLocks noGrp="1"/>
          </p:cNvSpPr>
          <p:nvPr>
            <p:ph type="title"/>
          </p:nvPr>
        </p:nvSpPr>
        <p:spPr bwMode="auto">
          <a:xfrm>
            <a:off x="287338" y="361950"/>
            <a:ext cx="7764462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Titelmasterformat durch Klicken bearbeiten</a:t>
            </a:r>
          </a:p>
        </p:txBody>
      </p:sp>
      <p:sp>
        <p:nvSpPr>
          <p:cNvPr id="1027" name="Textplatzhalter 2"/>
          <p:cNvSpPr>
            <a:spLocks noGrp="1"/>
          </p:cNvSpPr>
          <p:nvPr>
            <p:ph type="body" idx="1"/>
          </p:nvPr>
        </p:nvSpPr>
        <p:spPr bwMode="auto">
          <a:xfrm>
            <a:off x="284163" y="1438275"/>
            <a:ext cx="8482012" cy="4564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028" name="Rectangle 5"/>
          <p:cNvSpPr>
            <a:spLocks noChangeArrowheads="1"/>
          </p:cNvSpPr>
          <p:nvPr/>
        </p:nvSpPr>
        <p:spPr bwMode="auto">
          <a:xfrm>
            <a:off x="0" y="0"/>
            <a:ext cx="9144000" cy="46038"/>
          </a:xfrm>
          <a:prstGeom prst="rect">
            <a:avLst/>
          </a:prstGeom>
          <a:gradFill rotWithShape="1">
            <a:gsLst>
              <a:gs pos="0">
                <a:schemeClr val="accent1"/>
              </a:gs>
              <a:gs pos="100000">
                <a:srgbClr val="008000"/>
              </a:gs>
            </a:gsLst>
            <a:lin ang="1920000"/>
          </a:gradFill>
          <a:ln>
            <a:noFill/>
          </a:ln>
          <a:extLst>
            <a:ext uri="{91240B29-F687-4f45-9708-019B960494DF}">
              <a14:hiddenLine xmlns:a14="http://schemas.microsoft.com/office/drawing/2010/main" w="317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>
              <a:buFont typeface="Arial" charset="0"/>
              <a:buNone/>
            </a:pPr>
            <a:endParaRPr lang="de-DE" dirty="0">
              <a:latin typeface="Helvetica Neue"/>
            </a:endParaRPr>
          </a:p>
        </p:txBody>
      </p:sp>
      <p:sp>
        <p:nvSpPr>
          <p:cNvPr id="1030" name="Rectangle 5"/>
          <p:cNvSpPr>
            <a:spLocks noChangeArrowheads="1"/>
          </p:cNvSpPr>
          <p:nvPr/>
        </p:nvSpPr>
        <p:spPr bwMode="auto">
          <a:xfrm>
            <a:off x="0" y="6811963"/>
            <a:ext cx="9144000" cy="46037"/>
          </a:xfrm>
          <a:prstGeom prst="rect">
            <a:avLst/>
          </a:prstGeom>
          <a:gradFill rotWithShape="1">
            <a:gsLst>
              <a:gs pos="0">
                <a:schemeClr val="accent1"/>
              </a:gs>
              <a:gs pos="100000">
                <a:srgbClr val="008000"/>
              </a:gs>
            </a:gsLst>
            <a:lin ang="1920000"/>
          </a:gradFill>
          <a:ln>
            <a:noFill/>
          </a:ln>
          <a:extLst>
            <a:ext uri="{91240B29-F687-4f45-9708-019B960494DF}">
              <a14:hiddenLine xmlns:a14="http://schemas.microsoft.com/office/drawing/2010/main" w="317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>
              <a:buFont typeface="Arial" charset="0"/>
              <a:buNone/>
            </a:pPr>
            <a:endParaRPr lang="de-DE" dirty="0">
              <a:latin typeface="Helvetica Neue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288925" y="6462713"/>
            <a:ext cx="485775" cy="257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Helvetica Neue"/>
              </a:defRPr>
            </a:lvl1pPr>
          </a:lstStyle>
          <a:p>
            <a:pPr>
              <a:defRPr/>
            </a:pPr>
            <a:fld id="{63A9C1C2-BE46-C445-BDD9-8AB7CCD2F82E}" type="slidenum">
              <a:rPr lang="de-DE" smtClean="0"/>
              <a:pPr>
                <a:defRPr/>
              </a:pPr>
              <a:t>‹Nr.›</a:t>
            </a:fld>
            <a:endParaRPr lang="de-DE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2"/>
          </p:nvPr>
        </p:nvSpPr>
        <p:spPr>
          <a:xfrm>
            <a:off x="781049" y="6464300"/>
            <a:ext cx="1090083" cy="254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Helvetica Neue"/>
              </a:defRPr>
            </a:lvl1pPr>
          </a:lstStyle>
          <a:p>
            <a:pPr>
              <a:defRPr/>
            </a:pPr>
            <a:fld id="{E1867A76-77D1-4A3C-A8EF-885AEF95CF3B}" type="datetime1">
              <a:rPr lang="de-DE" smtClean="0"/>
              <a:pPr>
                <a:defRPr/>
              </a:pPr>
              <a:t>27.04.15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3"/>
          </p:nvPr>
        </p:nvSpPr>
        <p:spPr>
          <a:xfrm>
            <a:off x="1875366" y="6464300"/>
            <a:ext cx="4468283" cy="254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Helvetica Neue"/>
              </a:defRPr>
            </a:lvl1pPr>
          </a:lstStyle>
          <a:p>
            <a:pPr>
              <a:defRPr/>
            </a:pPr>
            <a:r>
              <a:rPr lang="de-DE" dirty="0" smtClean="0"/>
              <a:t>Cassini Consulting</a:t>
            </a:r>
            <a:endParaRPr lang="de-DE" dirty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2693" y="6291221"/>
            <a:ext cx="1404596" cy="365036"/>
          </a:xfrm>
          <a:prstGeom prst="rect">
            <a:avLst/>
          </a:prstGeom>
        </p:spPr>
      </p:pic>
      <p:pic>
        <p:nvPicPr>
          <p:cNvPr id="3" name="Bild 2" descr="javalogo_jdk8.jpg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6416" y="260648"/>
            <a:ext cx="659607" cy="69865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49" r:id="rId1"/>
    <p:sldLayoutId id="2147483848" r:id="rId2"/>
    <p:sldLayoutId id="2147483850" r:id="rId3"/>
    <p:sldLayoutId id="2147483851" r:id="rId4"/>
    <p:sldLayoutId id="2147483852" r:id="rId5"/>
    <p:sldLayoutId id="2147483854" r:id="rId6"/>
    <p:sldLayoutId id="2147483853" r:id="rId7"/>
  </p:sldLayoutIdLst>
  <p:timing>
    <p:tnLst>
      <p:par>
        <p:cTn xmlns:p14="http://schemas.microsoft.com/office/powerpoint/2010/main" id="1" dur="indefinite" restart="never" nodeType="tmRoot"/>
      </p:par>
    </p:tnLst>
  </p:timing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000" b="0" i="0" kern="1200">
          <a:solidFill>
            <a:srgbClr val="000000"/>
          </a:solidFill>
          <a:latin typeface="Helvetica Neue Medium"/>
          <a:ea typeface="ＭＳ Ｐゴシック" pitchFamily="-107" charset="-128"/>
          <a:cs typeface="ＭＳ Ｐゴシック" pitchFamily="-107" charset="-128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000000"/>
          </a:solidFill>
          <a:latin typeface="Arial" pitchFamily="-107" charset="0"/>
          <a:ea typeface="ＭＳ Ｐゴシック" pitchFamily="-107" charset="-128"/>
          <a:cs typeface="ＭＳ Ｐゴシック" pitchFamily="-107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000000"/>
          </a:solidFill>
          <a:latin typeface="Arial" pitchFamily="-107" charset="0"/>
          <a:ea typeface="ＭＳ Ｐゴシック" pitchFamily="-107" charset="-128"/>
          <a:cs typeface="ＭＳ Ｐゴシック" pitchFamily="-107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000000"/>
          </a:solidFill>
          <a:latin typeface="Arial" pitchFamily="-107" charset="0"/>
          <a:ea typeface="ＭＳ Ｐゴシック" pitchFamily="-107" charset="-128"/>
          <a:cs typeface="ＭＳ Ｐゴシック" pitchFamily="-107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000000"/>
          </a:solidFill>
          <a:latin typeface="Arial" pitchFamily="-107" charset="0"/>
          <a:ea typeface="ＭＳ Ｐゴシック" pitchFamily="-107" charset="-128"/>
          <a:cs typeface="ＭＳ Ｐゴシック" pitchFamily="-107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808080"/>
          </a:solidFill>
          <a:latin typeface="Arial" pitchFamily="-107" charset="0"/>
          <a:ea typeface="ＭＳ Ｐゴシック" pitchFamily="-107" charset="-128"/>
          <a:cs typeface="ＭＳ Ｐゴシック" pitchFamily="-107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808080"/>
          </a:solidFill>
          <a:latin typeface="Arial" pitchFamily="-107" charset="0"/>
          <a:ea typeface="ＭＳ Ｐゴシック" pitchFamily="-107" charset="-128"/>
          <a:cs typeface="ＭＳ Ｐゴシック" pitchFamily="-107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808080"/>
          </a:solidFill>
          <a:latin typeface="Arial" pitchFamily="-107" charset="0"/>
          <a:ea typeface="ＭＳ Ｐゴシック" pitchFamily="-107" charset="-128"/>
          <a:cs typeface="ＭＳ Ｐゴシック" pitchFamily="-107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808080"/>
          </a:solidFill>
          <a:latin typeface="Arial" pitchFamily="-107" charset="0"/>
          <a:ea typeface="ＭＳ Ｐゴシック" pitchFamily="-107" charset="-128"/>
          <a:cs typeface="ＭＳ Ｐゴシック" pitchFamily="-107" charset="-128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120000"/>
        <a:buBlip>
          <a:blip r:embed="rId11"/>
        </a:buBlip>
        <a:defRPr sz="1600" kern="1200">
          <a:solidFill>
            <a:schemeClr val="tx1"/>
          </a:solidFill>
          <a:latin typeface="Helvetica Neue"/>
          <a:ea typeface="ＭＳ Ｐゴシック" pitchFamily="-107" charset="-128"/>
          <a:cs typeface="ＭＳ Ｐゴシック" pitchFamily="-107" charset="-128"/>
        </a:defRPr>
      </a:lvl1pPr>
      <a:lvl2pPr marL="712788" indent="-35083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120000"/>
        <a:buBlip>
          <a:blip r:embed="rId11"/>
        </a:buBlip>
        <a:defRPr sz="1600" kern="1200">
          <a:solidFill>
            <a:schemeClr val="tx1"/>
          </a:solidFill>
          <a:latin typeface="Helvetica Neue"/>
          <a:ea typeface="ＭＳ Ｐゴシック" pitchFamily="-107" charset="-128"/>
          <a:cs typeface="+mn-cs"/>
        </a:defRPr>
      </a:lvl2pPr>
      <a:lvl3pPr marL="1073150" indent="-36036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120000"/>
        <a:buBlip>
          <a:blip r:embed="rId11"/>
        </a:buBlip>
        <a:defRPr sz="1600" kern="1200">
          <a:solidFill>
            <a:schemeClr val="tx1"/>
          </a:solidFill>
          <a:latin typeface="Helvetica Neue"/>
          <a:ea typeface="ＭＳ Ｐゴシック" pitchFamily="-107" charset="-128"/>
          <a:cs typeface="+mn-cs"/>
        </a:defRPr>
      </a:lvl3pPr>
      <a:lvl4pPr marL="1435100" indent="-36195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120000"/>
        <a:buBlip>
          <a:blip r:embed="rId11"/>
        </a:buBlip>
        <a:defRPr sz="1600" kern="1200">
          <a:solidFill>
            <a:schemeClr val="tx1"/>
          </a:solidFill>
          <a:latin typeface="Helvetica Neue"/>
          <a:ea typeface="ＭＳ Ｐゴシック" pitchFamily="-107" charset="-128"/>
          <a:cs typeface="+mn-cs"/>
        </a:defRPr>
      </a:lvl4pPr>
      <a:lvl5pPr marL="1797050" indent="-36195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120000"/>
        <a:buBlip>
          <a:blip r:embed="rId11"/>
        </a:buBlip>
        <a:defRPr sz="1600" kern="1200">
          <a:solidFill>
            <a:schemeClr val="tx1"/>
          </a:solidFill>
          <a:latin typeface="Helvetica Neue"/>
          <a:ea typeface="ＭＳ Ｐゴシック" pitchFamily="-107" charset="-128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de.slideshare.net/boulderjug/55-things-in-java-7" TargetMode="External"/><Relationship Id="rId4" Type="http://schemas.openxmlformats.org/officeDocument/2006/relationships/hyperlink" Target="http://de.slideshare.net/denizoguz/new-features-of-jdk-7" TargetMode="External"/><Relationship Id="rId5" Type="http://schemas.openxmlformats.org/officeDocument/2006/relationships/hyperlink" Target="mailto:git@github.com:iloveeclipse/java7examples.git" TargetMode="External"/><Relationship Id="rId6" Type="http://schemas.openxmlformats.org/officeDocument/2006/relationships/hyperlink" Target="http://www.drdobbs.com/jvm/java-se-7-new-file-io/231600403" TargetMode="External"/><Relationship Id="rId7" Type="http://schemas.openxmlformats.org/officeDocument/2006/relationships/hyperlink" Target="http://www.java2s.com/Code/Java/JDK-7/CatalogJDK-7.htm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oracle.com/technetwork/java/javase/jdk7-relnotes-418459.html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6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://docs.oracle.com/javase/8/docs/api/java/util/stream/Stream.html" TargetMode="Externa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hyperlink" Target="http://www.codeproject.com/Articles/793374/Generators-with-Java" TargetMode="Externa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jp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png"/><Relationship Id="rId3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9.jpg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3" Type="http://schemas.openxmlformats.org/officeDocument/2006/relationships/hyperlink" Target="http://winterbe.com/posts/2014/04/05/java8-nashorn-tutorial/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hyperlink" Target="http://www.codeproject.com/Articles/793374/Generators-with-Java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docs.oracle.com/javase/8/docs/api/java/util/Arrays.html%23parallelSort-int:A-" TargetMode="Externa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2.jp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racle.com/technetwork/java/javase/8-whats-new-2157071.html" TargetMode="External"/><Relationship Id="rId4" Type="http://schemas.openxmlformats.org/officeDocument/2006/relationships/hyperlink" Target="http://ttux.net/post/java-8-new-features-release-performance-code/" TargetMode="External"/><Relationship Id="rId5" Type="http://schemas.openxmlformats.org/officeDocument/2006/relationships/hyperlink" Target="http://javarevisited.blogspot.de/2015/03/20-examples-of-date-and-time-api-from-Java8.html" TargetMode="External"/><Relationship Id="rId6" Type="http://schemas.openxmlformats.org/officeDocument/2006/relationships/hyperlink" Target="http://www.infoq.com/articles/Java-8-Quiet-Features" TargetMode="External"/><Relationship Id="rId7" Type="http://schemas.openxmlformats.org/officeDocument/2006/relationships/hyperlink" Target="http://zeroturnaround.com/rebellabs/java-8-explained-default-methods/" TargetMode="External"/><Relationship Id="rId8" Type="http://schemas.openxmlformats.org/officeDocument/2006/relationships/hyperlink" Target="https://blog.codecentric.de/en/2014/06/project-nashorn-javascript-jvm-polyglott/" TargetMode="External"/><Relationship Id="rId1" Type="http://schemas.openxmlformats.org/officeDocument/2006/relationships/slideLayout" Target="../slideLayouts/slideLayout1.xml"/><Relationship Id="rId2" Type="http://schemas.openxmlformats.org/officeDocument/2006/relationships/hyperlink" Target="mailto:git@github.com:hoffmnt/java_modern.git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unsplash.com" TargetMode="External"/><Relationship Id="rId4" Type="http://schemas.openxmlformats.org/officeDocument/2006/relationships/hyperlink" Target="http://www.flickr.com/photos/spacexphotos/with/16698990475/" TargetMode="External"/><Relationship Id="rId5" Type="http://schemas.openxmlformats.org/officeDocument/2006/relationships/hyperlink" Target="http://www.flickr.com/photos/spacexphotos/16848192632/" TargetMode="External"/><Relationship Id="rId1" Type="http://schemas.openxmlformats.org/officeDocument/2006/relationships/slideLayout" Target="../slideLayouts/slideLayout1.xml"/><Relationship Id="rId2" Type="http://schemas.openxmlformats.org/officeDocument/2006/relationships/hyperlink" Target="http://www.nicht-lustig.de" TargetMode="Externa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jpg"/><Relationship Id="rId3" Type="http://schemas.openxmlformats.org/officeDocument/2006/relationships/image" Target="../media/image10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oracle.com/technetwork/java/eol-135779.html" TargetMode="External"/><Relationship Id="rId3" Type="http://schemas.openxmlformats.org/officeDocument/2006/relationships/image" Target="../media/image11.gi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Textplatzhalter 9"/>
          <p:cNvSpPr>
            <a:spLocks noGrp="1"/>
          </p:cNvSpPr>
          <p:nvPr>
            <p:ph type="body" sz="quarter" idx="11"/>
          </p:nvPr>
        </p:nvSpPr>
        <p:spPr>
          <a:xfrm>
            <a:off x="290513" y="3122613"/>
            <a:ext cx="3810000" cy="708025"/>
          </a:xfrm>
        </p:spPr>
        <p:txBody>
          <a:bodyPr/>
          <a:lstStyle/>
          <a:p>
            <a:pPr eaLnBrk="1" hangingPunct="1"/>
            <a:r>
              <a:rPr lang="de-DE" dirty="0">
                <a:solidFill>
                  <a:srgbClr val="FFFFFF"/>
                </a:solidFill>
                <a:ea typeface="ＭＳ Ｐゴシック" charset="0"/>
                <a:cs typeface="ＭＳ Ｐゴシック" charset="0"/>
              </a:rPr>
              <a:t>Cassini</a:t>
            </a:r>
            <a:r>
              <a:rPr lang="de-DE" b="0" dirty="0">
                <a:solidFill>
                  <a:srgbClr val="FFFFFF"/>
                </a:solidFill>
                <a:ea typeface="ＭＳ Ｐゴシック" charset="0"/>
                <a:cs typeface="ＭＳ Ｐゴシック" charset="0"/>
              </a:rPr>
              <a:t> I </a:t>
            </a:r>
            <a:r>
              <a:rPr lang="de-DE" b="0" dirty="0" err="1">
                <a:solidFill>
                  <a:srgbClr val="FFFFFF"/>
                </a:solidFill>
                <a:ea typeface="ＭＳ Ｐゴシック" charset="0"/>
                <a:cs typeface="ＭＳ Ｐゴシック" charset="0"/>
              </a:rPr>
              <a:t>Guiding</a:t>
            </a:r>
            <a:r>
              <a:rPr lang="de-DE" b="0" dirty="0">
                <a:solidFill>
                  <a:srgbClr val="FFFFFF"/>
                </a:solidFill>
                <a:ea typeface="ＭＳ Ｐゴシック" charset="0"/>
                <a:cs typeface="ＭＳ Ｐゴシック" charset="0"/>
              </a:rPr>
              <a:t> </a:t>
            </a:r>
            <a:r>
              <a:rPr lang="de-DE" b="0" dirty="0" err="1">
                <a:solidFill>
                  <a:srgbClr val="FFFFFF"/>
                </a:solidFill>
                <a:ea typeface="ＭＳ Ｐゴシック" charset="0"/>
                <a:cs typeface="ＭＳ Ｐゴシック" charset="0"/>
              </a:rPr>
              <a:t>ahead</a:t>
            </a:r>
            <a:endParaRPr lang="de-DE" b="0" dirty="0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Mehr dazu im Netz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342900" lvl="2" indent="-342900"/>
            <a:r>
              <a:rPr lang="en-US" dirty="0" smtClean="0">
                <a:solidFill>
                  <a:srgbClr val="000000"/>
                </a:solidFill>
                <a:cs typeface="Helvetica Neue"/>
                <a:hlinkClick r:id="rId2"/>
              </a:rPr>
              <a:t>http</a:t>
            </a:r>
            <a:r>
              <a:rPr lang="en-US" dirty="0">
                <a:solidFill>
                  <a:srgbClr val="000000"/>
                </a:solidFill>
                <a:cs typeface="Helvetica Neue"/>
                <a:hlinkClick r:id="rId2"/>
              </a:rPr>
              <a:t>://www.oracle.com/technetwork/java/javase/jdk7-relnotes-418459.html</a:t>
            </a:r>
            <a:r>
              <a:rPr lang="en-US" dirty="0">
                <a:solidFill>
                  <a:srgbClr val="000000"/>
                </a:solidFill>
                <a:cs typeface="Helvetica Neue"/>
              </a:rPr>
              <a:t> </a:t>
            </a:r>
          </a:p>
          <a:p>
            <a:pPr marL="0" indent="0">
              <a:buNone/>
            </a:pPr>
            <a:endParaRPr lang="de-DE" dirty="0">
              <a:hlinkClick r:id="rId3"/>
            </a:endParaRPr>
          </a:p>
          <a:p>
            <a:r>
              <a:rPr lang="de-DE" dirty="0" smtClean="0">
                <a:hlinkClick r:id="rId3"/>
              </a:rPr>
              <a:t>http</a:t>
            </a:r>
            <a:r>
              <a:rPr lang="de-DE" dirty="0">
                <a:hlinkClick r:id="rId3"/>
              </a:rPr>
              <a:t>://de.slideshare.net/boulderjug/55-things-in-java-</a:t>
            </a:r>
            <a:r>
              <a:rPr lang="de-DE" dirty="0" smtClean="0">
                <a:hlinkClick r:id="rId3"/>
              </a:rPr>
              <a:t>7</a:t>
            </a:r>
            <a:endParaRPr lang="de-DE" dirty="0" smtClean="0"/>
          </a:p>
          <a:p>
            <a:endParaRPr lang="de-DE" dirty="0"/>
          </a:p>
          <a:p>
            <a:r>
              <a:rPr lang="de-DE" dirty="0">
                <a:hlinkClick r:id="rId4"/>
              </a:rPr>
              <a:t>http://de.slideshare.net/denizoguz/new-features-of-jdk-</a:t>
            </a:r>
            <a:r>
              <a:rPr lang="de-DE" dirty="0" smtClean="0">
                <a:hlinkClick r:id="rId4"/>
              </a:rPr>
              <a:t>7</a:t>
            </a:r>
            <a:endParaRPr lang="de-DE" dirty="0" smtClean="0"/>
          </a:p>
          <a:p>
            <a:endParaRPr lang="de-DE" dirty="0"/>
          </a:p>
          <a:p>
            <a:r>
              <a:rPr lang="de-DE" dirty="0">
                <a:hlinkClick r:id="rId5"/>
              </a:rPr>
              <a:t>git@github.com:iloveeclipse/</a:t>
            </a:r>
            <a:r>
              <a:rPr lang="de-DE" dirty="0" smtClean="0">
                <a:hlinkClick r:id="rId5"/>
              </a:rPr>
              <a:t>java7examples.git</a:t>
            </a:r>
            <a:endParaRPr lang="de-DE" dirty="0" smtClean="0"/>
          </a:p>
          <a:p>
            <a:endParaRPr lang="de-DE" dirty="0" smtClean="0"/>
          </a:p>
          <a:p>
            <a:r>
              <a:rPr lang="de-DE" dirty="0">
                <a:hlinkClick r:id="rId6"/>
              </a:rPr>
              <a:t>http://www.drdobbs.com/jvm/java-se-7-new-file-io/</a:t>
            </a:r>
            <a:r>
              <a:rPr lang="de-DE" dirty="0" smtClean="0">
                <a:hlinkClick r:id="rId6"/>
              </a:rPr>
              <a:t>231600403</a:t>
            </a:r>
            <a:endParaRPr lang="de-DE" dirty="0" smtClean="0"/>
          </a:p>
          <a:p>
            <a:endParaRPr lang="de-DE" dirty="0"/>
          </a:p>
          <a:p>
            <a:r>
              <a:rPr lang="de-DE" dirty="0">
                <a:hlinkClick r:id="rId7"/>
              </a:rPr>
              <a:t>http://www.java2s.com/Code/Java/JDK-7/CatalogJDK-7.</a:t>
            </a:r>
            <a:r>
              <a:rPr lang="de-DE" dirty="0" smtClean="0">
                <a:hlinkClick r:id="rId7"/>
              </a:rPr>
              <a:t>htm</a:t>
            </a:r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3A9C1C2-BE46-C445-BDD9-8AB7CCD2F82E}" type="slidenum">
              <a:rPr lang="de-DE" smtClean="0"/>
              <a:pPr>
                <a:defRPr/>
              </a:pPr>
              <a:t>10</a:t>
            </a:fld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F6645965-100D-49B6-9064-0AB9F3734612}" type="datetime1">
              <a:rPr lang="de-DE" smtClean="0"/>
              <a:t>27.04.15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Cassini Consulting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641512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3A9C1C2-BE46-C445-BDD9-8AB7CCD2F82E}" type="slidenum">
              <a:rPr lang="de-DE" smtClean="0"/>
              <a:pPr>
                <a:defRPr/>
              </a:pPr>
              <a:t>11</a:t>
            </a:fld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BD938B8E-0A73-4419-92DB-9FFCC0E1746F}" type="datetime1">
              <a:rPr lang="de-DE" smtClean="0"/>
              <a:t>27.04.15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Cassini Consulting</a:t>
            </a:r>
            <a:endParaRPr lang="de-DE" dirty="0"/>
          </a:p>
        </p:txBody>
      </p:sp>
      <p:pic>
        <p:nvPicPr>
          <p:cNvPr id="7" name="Bild 6" descr="zombie-lemming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800" y="1484784"/>
            <a:ext cx="3810000" cy="381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64672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5" name="Text Box 3"/>
          <p:cNvSpPr txBox="1">
            <a:spLocks noChangeArrowheads="1"/>
          </p:cNvSpPr>
          <p:nvPr/>
        </p:nvSpPr>
        <p:spPr bwMode="auto">
          <a:xfrm>
            <a:off x="396874" y="1554163"/>
            <a:ext cx="8377200" cy="431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lIns="450000" anchor="ctr"/>
          <a:lstStyle>
            <a:defPPr>
              <a:defRPr lang="de-DE"/>
            </a:defPPr>
            <a:lvl1pPr eaLnBrk="1" hangingPunct="1">
              <a:spcBef>
                <a:spcPct val="50000"/>
              </a:spcBef>
              <a:defRPr sz="1600" b="1"/>
            </a:lvl1pPr>
            <a:lvl2pPr marL="742950" indent="-285750" eaLnBrk="0" hangingPunct="0">
              <a:defRPr sz="2400"/>
            </a:lvl2pPr>
            <a:lvl3pPr marL="1143000" indent="-228600" eaLnBrk="0" hangingPunct="0">
              <a:defRPr sz="2400"/>
            </a:lvl3pPr>
            <a:lvl4pPr marL="1600200" indent="-228600" eaLnBrk="0" hangingPunct="0">
              <a:defRPr sz="2400"/>
            </a:lvl4pPr>
            <a:lvl5pPr marL="2057400" indent="-228600" eaLnBrk="0" hangingPunct="0">
              <a:defRPr sz="2400"/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/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/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/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/>
            </a:lvl9pPr>
          </a:lstStyle>
          <a:p>
            <a:pPr>
              <a:defRPr/>
            </a:pPr>
            <a:r>
              <a:rPr lang="de-DE" dirty="0" smtClean="0"/>
              <a:t>Es war einmal in Amerika</a:t>
            </a:r>
          </a:p>
        </p:txBody>
      </p:sp>
      <p:sp>
        <p:nvSpPr>
          <p:cNvPr id="93192" name="Text Box 6"/>
          <p:cNvSpPr txBox="1">
            <a:spLocks noChangeArrowheads="1"/>
          </p:cNvSpPr>
          <p:nvPr/>
        </p:nvSpPr>
        <p:spPr bwMode="auto">
          <a:xfrm>
            <a:off x="396874" y="2127250"/>
            <a:ext cx="8377200" cy="431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lIns="450000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de-DE" sz="1600" b="1" dirty="0" smtClean="0"/>
              <a:t>Sieben</a:t>
            </a:r>
          </a:p>
        </p:txBody>
      </p:sp>
      <p:sp>
        <p:nvSpPr>
          <p:cNvPr id="93194" name="Text Box 8"/>
          <p:cNvSpPr txBox="1">
            <a:spLocks noChangeArrowheads="1"/>
          </p:cNvSpPr>
          <p:nvPr/>
        </p:nvSpPr>
        <p:spPr bwMode="auto">
          <a:xfrm>
            <a:off x="396874" y="3273425"/>
            <a:ext cx="8377200" cy="431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lIns="450000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de-DE" sz="1600" b="1" dirty="0" smtClean="0"/>
              <a:t>Moderne Zeiten</a:t>
            </a:r>
          </a:p>
        </p:txBody>
      </p:sp>
      <p:sp>
        <p:nvSpPr>
          <p:cNvPr id="93195" name="Text Box 9"/>
          <p:cNvSpPr txBox="1">
            <a:spLocks noChangeArrowheads="1"/>
          </p:cNvSpPr>
          <p:nvPr/>
        </p:nvSpPr>
        <p:spPr bwMode="auto">
          <a:xfrm>
            <a:off x="396874" y="3846513"/>
            <a:ext cx="8377200" cy="431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lIns="450000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de-DE" sz="1600" b="1" dirty="0" smtClean="0"/>
              <a:t>Aus der Mitte entspringt ein Fluss </a:t>
            </a:r>
          </a:p>
        </p:txBody>
      </p:sp>
      <p:sp>
        <p:nvSpPr>
          <p:cNvPr id="93196" name="Text Box 10"/>
          <p:cNvSpPr txBox="1">
            <a:spLocks noChangeArrowheads="1"/>
          </p:cNvSpPr>
          <p:nvPr/>
        </p:nvSpPr>
        <p:spPr bwMode="auto">
          <a:xfrm>
            <a:off x="396874" y="4419600"/>
            <a:ext cx="8377200" cy="431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lIns="450000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de-DE" sz="1600" b="1" dirty="0" smtClean="0"/>
              <a:t>Und ewig schleichen die Erben</a:t>
            </a:r>
          </a:p>
        </p:txBody>
      </p:sp>
      <p:sp>
        <p:nvSpPr>
          <p:cNvPr id="93197" name="Text Box 11"/>
          <p:cNvSpPr txBox="1">
            <a:spLocks noChangeArrowheads="1"/>
          </p:cNvSpPr>
          <p:nvPr/>
        </p:nvSpPr>
        <p:spPr bwMode="auto">
          <a:xfrm>
            <a:off x="396874" y="4992688"/>
            <a:ext cx="8377200" cy="431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lIns="450000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de-DE" sz="1600" b="1" dirty="0" smtClean="0"/>
              <a:t>Das Beste kommt zum Schluss</a:t>
            </a:r>
          </a:p>
        </p:txBody>
      </p:sp>
      <p:sp>
        <p:nvSpPr>
          <p:cNvPr id="93198" name="Text Box 11"/>
          <p:cNvSpPr txBox="1">
            <a:spLocks noChangeArrowheads="1"/>
          </p:cNvSpPr>
          <p:nvPr/>
        </p:nvSpPr>
        <p:spPr bwMode="auto">
          <a:xfrm>
            <a:off x="396874" y="5565775"/>
            <a:ext cx="8377200" cy="431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lIns="450000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de-DE" sz="1600" b="1" dirty="0" smtClean="0"/>
              <a:t>Bis zum Horizont und noch viel weiter</a:t>
            </a:r>
            <a:endParaRPr lang="de-DE" sz="1600" b="1" dirty="0"/>
          </a:p>
        </p:txBody>
      </p:sp>
      <p:sp>
        <p:nvSpPr>
          <p:cNvPr id="81933" name="Text Box 7"/>
          <p:cNvSpPr txBox="1">
            <a:spLocks noChangeArrowheads="1"/>
          </p:cNvSpPr>
          <p:nvPr/>
        </p:nvSpPr>
        <p:spPr bwMode="auto">
          <a:xfrm>
            <a:off x="396874" y="2700338"/>
            <a:ext cx="8377200" cy="431800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accent1"/>
            </a:solidFill>
            <a:miter lim="800000"/>
            <a:headEnd/>
            <a:tailEnd/>
          </a:ln>
        </p:spPr>
        <p:txBody>
          <a:bodyPr lIns="450000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de-DE" sz="1600" b="1" dirty="0" smtClean="0">
                <a:solidFill>
                  <a:schemeClr val="bg1"/>
                </a:solidFill>
              </a:rPr>
              <a:t>Super 8</a:t>
            </a:r>
            <a:endParaRPr lang="de-DE" sz="1600" b="1" dirty="0">
              <a:solidFill>
                <a:schemeClr val="bg1"/>
              </a:solidFill>
            </a:endParaRPr>
          </a:p>
        </p:txBody>
      </p:sp>
      <p:pic>
        <p:nvPicPr>
          <p:cNvPr id="81934" name="Picture 4" descr="Pfeil_Weiß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963" y="2750415"/>
            <a:ext cx="273050" cy="334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AC3237D3-1D03-4EB3-836A-8F45FBE03390}" type="datetime1">
              <a:rPr lang="de-DE" smtClean="0"/>
              <a:t>27.04.15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Cassini Consulting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3A9C1C2-BE46-C445-BDD9-8AB7CCD2F82E}" type="slidenum">
              <a:rPr lang="de-DE" smtClean="0"/>
              <a:pPr>
                <a:defRPr/>
              </a:pPr>
              <a:t>12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728994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Java 8 Highlights</a:t>
            </a:r>
            <a:endParaRPr lang="de-DE" dirty="0"/>
          </a:p>
        </p:txBody>
      </p:sp>
      <p:pic>
        <p:nvPicPr>
          <p:cNvPr id="7" name="Inhaltsplatzhalter 6" descr="cool_car.jpg"/>
          <p:cNvPicPr>
            <a:picLocks noGrp="1" noChangeAspect="1"/>
          </p:cNvPicPr>
          <p:nvPr>
            <p:ph sz="quarter" idx="13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58" t="6124" r="10421" b="5250"/>
          <a:stretch/>
        </p:blipFill>
        <p:spPr>
          <a:xfrm>
            <a:off x="1" y="0"/>
            <a:ext cx="9144000" cy="6858000"/>
          </a:xfrm>
        </p:spPr>
      </p:pic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3A9C1C2-BE46-C445-BDD9-8AB7CCD2F82E}" type="slidenum">
              <a:rPr lang="de-DE" smtClean="0"/>
              <a:pPr>
                <a:defRPr/>
              </a:pPr>
              <a:t>13</a:t>
            </a:fld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BD938B8E-0A73-4419-92DB-9FFCC0E1746F}" type="datetime1">
              <a:rPr lang="de-DE" smtClean="0"/>
              <a:t>27.04.15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Cassini Consulting</a:t>
            </a:r>
            <a:endParaRPr lang="de-DE" dirty="0"/>
          </a:p>
        </p:txBody>
      </p:sp>
      <p:sp>
        <p:nvSpPr>
          <p:cNvPr id="18" name="Rechteck 17"/>
          <p:cNvSpPr/>
          <p:nvPr/>
        </p:nvSpPr>
        <p:spPr>
          <a:xfrm>
            <a:off x="393700" y="1543050"/>
            <a:ext cx="1979613" cy="1044575"/>
          </a:xfrm>
          <a:prstGeom prst="rect">
            <a:avLst/>
          </a:prstGeom>
          <a:solidFill>
            <a:srgbClr val="60C32F">
              <a:alpha val="75000"/>
            </a:srgbClr>
          </a:solidFill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de-DE" sz="1600" b="1" dirty="0" smtClean="0"/>
              <a:t>Streams</a:t>
            </a:r>
            <a:endParaRPr lang="de-DE" sz="1600" b="1" dirty="0"/>
          </a:p>
        </p:txBody>
      </p:sp>
      <p:sp>
        <p:nvSpPr>
          <p:cNvPr id="19" name="Rechteck 18"/>
          <p:cNvSpPr/>
          <p:nvPr/>
        </p:nvSpPr>
        <p:spPr>
          <a:xfrm>
            <a:off x="2481263" y="1543050"/>
            <a:ext cx="6291262" cy="1044575"/>
          </a:xfrm>
          <a:prstGeom prst="rect">
            <a:avLst/>
          </a:prstGeom>
          <a:solidFill>
            <a:schemeClr val="bg1">
              <a:lumMod val="95000"/>
              <a:alpha val="7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400" b="1" dirty="0" smtClean="0">
                <a:solidFill>
                  <a:schemeClr val="tx1"/>
                </a:solidFill>
              </a:rPr>
              <a:t>Schnelle und einfache Manipulation von </a:t>
            </a:r>
            <a:r>
              <a:rPr lang="de-DE" sz="1400" b="1" dirty="0" err="1" smtClean="0">
                <a:solidFill>
                  <a:schemeClr val="tx1"/>
                </a:solidFill>
              </a:rPr>
              <a:t>Collections</a:t>
            </a:r>
            <a:endParaRPr lang="de-DE" sz="1400" b="1" dirty="0">
              <a:solidFill>
                <a:schemeClr val="tx1"/>
              </a:solidFill>
            </a:endParaRPr>
          </a:p>
          <a:p>
            <a:pPr marL="288000" indent="-288000">
              <a:buFont typeface="Arial"/>
              <a:buChar char="•"/>
              <a:defRPr/>
            </a:pPr>
            <a:r>
              <a:rPr lang="de-DE" sz="1400" dirty="0" err="1" smtClean="0">
                <a:solidFill>
                  <a:schemeClr val="tx1"/>
                </a:solidFill>
              </a:rPr>
              <a:t>map</a:t>
            </a:r>
            <a:r>
              <a:rPr lang="de-DE" sz="1400" dirty="0" smtClean="0">
                <a:solidFill>
                  <a:schemeClr val="tx1"/>
                </a:solidFill>
              </a:rPr>
              <a:t>(), </a:t>
            </a:r>
            <a:r>
              <a:rPr lang="de-DE" sz="1400" dirty="0" err="1" smtClean="0">
                <a:solidFill>
                  <a:schemeClr val="tx1"/>
                </a:solidFill>
              </a:rPr>
              <a:t>filter</a:t>
            </a:r>
            <a:r>
              <a:rPr lang="de-DE" sz="1400" dirty="0" smtClean="0">
                <a:solidFill>
                  <a:schemeClr val="tx1"/>
                </a:solidFill>
              </a:rPr>
              <a:t>(), </a:t>
            </a:r>
            <a:r>
              <a:rPr lang="de-DE" sz="1400" dirty="0" err="1" smtClean="0">
                <a:solidFill>
                  <a:schemeClr val="tx1"/>
                </a:solidFill>
              </a:rPr>
              <a:t>forEach</a:t>
            </a:r>
            <a:r>
              <a:rPr lang="de-DE" sz="1400" dirty="0" smtClean="0">
                <a:solidFill>
                  <a:schemeClr val="tx1"/>
                </a:solidFill>
              </a:rPr>
              <a:t>(), </a:t>
            </a:r>
            <a:r>
              <a:rPr lang="de-DE" sz="1400" dirty="0" err="1" smtClean="0">
                <a:solidFill>
                  <a:schemeClr val="tx1"/>
                </a:solidFill>
              </a:rPr>
              <a:t>lazyness</a:t>
            </a:r>
            <a:endParaRPr lang="de-DE" sz="1400" dirty="0" smtClean="0">
              <a:solidFill>
                <a:schemeClr val="tx1"/>
              </a:solidFill>
            </a:endParaRPr>
          </a:p>
          <a:p>
            <a:pPr marL="288000" indent="-288000">
              <a:buFont typeface="Arial"/>
              <a:buChar char="•"/>
              <a:defRPr/>
            </a:pPr>
            <a:r>
              <a:rPr lang="de-DE" sz="1400" dirty="0" smtClean="0">
                <a:solidFill>
                  <a:schemeClr val="tx1"/>
                </a:solidFill>
              </a:rPr>
              <a:t>Single-</a:t>
            </a:r>
            <a:r>
              <a:rPr lang="de-DE" sz="1400" dirty="0" err="1" smtClean="0">
                <a:solidFill>
                  <a:schemeClr val="tx1"/>
                </a:solidFill>
              </a:rPr>
              <a:t>threaded</a:t>
            </a:r>
            <a:r>
              <a:rPr lang="de-DE" sz="1400" dirty="0" smtClean="0">
                <a:solidFill>
                  <a:schemeClr val="tx1"/>
                </a:solidFill>
              </a:rPr>
              <a:t> oder parallel</a:t>
            </a:r>
          </a:p>
          <a:p>
            <a:pPr marL="288000" indent="-288000">
              <a:buFont typeface="Arial"/>
              <a:buChar char="•"/>
              <a:defRPr/>
            </a:pPr>
            <a:r>
              <a:rPr lang="de-DE" sz="1400" dirty="0" smtClean="0">
                <a:solidFill>
                  <a:schemeClr val="tx1"/>
                </a:solidFill>
              </a:rPr>
              <a:t>Virtual </a:t>
            </a:r>
            <a:r>
              <a:rPr lang="de-DE" sz="1400" dirty="0" err="1" smtClean="0">
                <a:solidFill>
                  <a:schemeClr val="tx1"/>
                </a:solidFill>
              </a:rPr>
              <a:t>extension</a:t>
            </a:r>
            <a:r>
              <a:rPr lang="de-DE" sz="1400" dirty="0" smtClean="0">
                <a:solidFill>
                  <a:schemeClr val="tx1"/>
                </a:solidFill>
              </a:rPr>
              <a:t> </a:t>
            </a:r>
            <a:r>
              <a:rPr lang="de-DE" sz="1400" dirty="0" err="1" smtClean="0">
                <a:solidFill>
                  <a:schemeClr val="tx1"/>
                </a:solidFill>
              </a:rPr>
              <a:t>methods</a:t>
            </a:r>
            <a:endParaRPr lang="de-DE" sz="1400" dirty="0" smtClean="0">
              <a:solidFill>
                <a:schemeClr val="tx1"/>
              </a:solidFill>
            </a:endParaRPr>
          </a:p>
        </p:txBody>
      </p:sp>
      <p:sp>
        <p:nvSpPr>
          <p:cNvPr id="20" name="Rechteck 19"/>
          <p:cNvSpPr/>
          <p:nvPr/>
        </p:nvSpPr>
        <p:spPr>
          <a:xfrm>
            <a:off x="393700" y="4957763"/>
            <a:ext cx="1979613" cy="1042987"/>
          </a:xfrm>
          <a:prstGeom prst="rect">
            <a:avLst/>
          </a:prstGeom>
          <a:solidFill>
            <a:srgbClr val="60C32F">
              <a:alpha val="75000"/>
            </a:srgbClr>
          </a:solidFill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de-DE" sz="1600" b="1" dirty="0" smtClean="0"/>
              <a:t>Sonstiges</a:t>
            </a:r>
            <a:endParaRPr lang="de-DE" sz="1600" b="1" dirty="0"/>
          </a:p>
        </p:txBody>
      </p:sp>
      <p:sp>
        <p:nvSpPr>
          <p:cNvPr id="21" name="Rechteck 20"/>
          <p:cNvSpPr/>
          <p:nvPr/>
        </p:nvSpPr>
        <p:spPr>
          <a:xfrm>
            <a:off x="2481263" y="4957763"/>
            <a:ext cx="6291262" cy="1042987"/>
          </a:xfrm>
          <a:prstGeom prst="rect">
            <a:avLst/>
          </a:prstGeom>
          <a:solidFill>
            <a:schemeClr val="bg1">
              <a:lumMod val="95000"/>
              <a:alpha val="7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 sz="1400" b="1" dirty="0" smtClean="0">
                <a:solidFill>
                  <a:schemeClr val="tx1"/>
                </a:solidFill>
              </a:rPr>
              <a:t>Dinge, die das Java-</a:t>
            </a:r>
            <a:r>
              <a:rPr lang="de-DE" sz="1400" b="1" dirty="0" err="1" smtClean="0">
                <a:solidFill>
                  <a:schemeClr val="tx1"/>
                </a:solidFill>
              </a:rPr>
              <a:t>Ökosytem</a:t>
            </a:r>
            <a:r>
              <a:rPr lang="de-DE" sz="1400" b="1" dirty="0" smtClean="0">
                <a:solidFill>
                  <a:schemeClr val="tx1"/>
                </a:solidFill>
              </a:rPr>
              <a:t> weiter verbessern</a:t>
            </a:r>
            <a:endParaRPr lang="de-DE" sz="1400" b="1" dirty="0">
              <a:solidFill>
                <a:schemeClr val="tx1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de-DE" sz="1400" dirty="0" smtClean="0">
                <a:solidFill>
                  <a:schemeClr val="tx1"/>
                </a:solidFill>
              </a:rPr>
              <a:t>JavaScript in der JVM: Nashorn</a:t>
            </a:r>
          </a:p>
          <a:p>
            <a:pPr marL="285750" indent="-285750">
              <a:buFont typeface="Arial"/>
              <a:buChar char="•"/>
            </a:pPr>
            <a:r>
              <a:rPr lang="de-DE" sz="1400" dirty="0" smtClean="0">
                <a:solidFill>
                  <a:schemeClr val="tx1"/>
                </a:solidFill>
              </a:rPr>
              <a:t>API-Erweiterungen</a:t>
            </a:r>
          </a:p>
          <a:p>
            <a:pPr marL="285750" indent="-285750">
              <a:buFont typeface="Arial"/>
              <a:buChar char="•"/>
            </a:pPr>
            <a:r>
              <a:rPr lang="de-DE" sz="1400" dirty="0" smtClean="0">
                <a:solidFill>
                  <a:schemeClr val="tx1"/>
                </a:solidFill>
              </a:rPr>
              <a:t>Kleinere VMs für mobile Zwecke, kein </a:t>
            </a:r>
            <a:r>
              <a:rPr lang="de-DE" sz="1400" dirty="0" err="1" smtClean="0">
                <a:solidFill>
                  <a:schemeClr val="tx1"/>
                </a:solidFill>
              </a:rPr>
              <a:t>PermGen</a:t>
            </a:r>
            <a:r>
              <a:rPr lang="de-DE" sz="1400" dirty="0" smtClean="0">
                <a:solidFill>
                  <a:schemeClr val="tx1"/>
                </a:solidFill>
              </a:rPr>
              <a:t> Space mehr</a:t>
            </a:r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22" name="Rechteck 21"/>
          <p:cNvSpPr/>
          <p:nvPr/>
        </p:nvSpPr>
        <p:spPr>
          <a:xfrm>
            <a:off x="393700" y="2681288"/>
            <a:ext cx="1979613" cy="1044575"/>
          </a:xfrm>
          <a:prstGeom prst="rect">
            <a:avLst/>
          </a:prstGeom>
          <a:solidFill>
            <a:srgbClr val="60C32F">
              <a:alpha val="75000"/>
            </a:srgbClr>
          </a:solidFill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de-DE" sz="1600" b="1" dirty="0" smtClean="0"/>
              <a:t>Lambda </a:t>
            </a:r>
            <a:r>
              <a:rPr lang="de-DE" sz="1600" b="1" dirty="0" err="1" smtClean="0"/>
              <a:t>Expressions</a:t>
            </a:r>
            <a:endParaRPr lang="de-DE" sz="1600" b="1" dirty="0"/>
          </a:p>
        </p:txBody>
      </p:sp>
      <p:sp>
        <p:nvSpPr>
          <p:cNvPr id="23" name="Rechteck 22"/>
          <p:cNvSpPr/>
          <p:nvPr/>
        </p:nvSpPr>
        <p:spPr>
          <a:xfrm>
            <a:off x="2481263" y="2681288"/>
            <a:ext cx="6291262" cy="1044575"/>
          </a:xfrm>
          <a:prstGeom prst="rect">
            <a:avLst/>
          </a:prstGeom>
          <a:solidFill>
            <a:schemeClr val="bg1">
              <a:lumMod val="95000"/>
              <a:alpha val="7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400" b="1" dirty="0">
                <a:solidFill>
                  <a:schemeClr val="tx1"/>
                </a:solidFill>
              </a:rPr>
              <a:t>Anleihen der funktionalen Programmierung</a:t>
            </a:r>
          </a:p>
          <a:p>
            <a:pPr marL="288000" indent="-288000">
              <a:buFont typeface="Arial"/>
              <a:buChar char="•"/>
              <a:defRPr/>
            </a:pPr>
            <a:r>
              <a:rPr lang="de-DE" sz="1400" dirty="0" smtClean="0">
                <a:solidFill>
                  <a:schemeClr val="tx1"/>
                </a:solidFill>
              </a:rPr>
              <a:t>@</a:t>
            </a:r>
            <a:r>
              <a:rPr lang="de-DE" sz="1400" dirty="0" err="1" smtClean="0">
                <a:solidFill>
                  <a:schemeClr val="tx1"/>
                </a:solidFill>
              </a:rPr>
              <a:t>FunctionalInterface</a:t>
            </a:r>
            <a:endParaRPr lang="de-DE" sz="1400" dirty="0">
              <a:solidFill>
                <a:schemeClr val="tx1"/>
              </a:solidFill>
            </a:endParaRPr>
          </a:p>
          <a:p>
            <a:pPr marL="288000" indent="-288000">
              <a:buFont typeface="Arial"/>
              <a:buChar char="•"/>
              <a:defRPr/>
            </a:pPr>
            <a:r>
              <a:rPr lang="de-DE" sz="1400" dirty="0" err="1" smtClean="0">
                <a:solidFill>
                  <a:schemeClr val="tx1"/>
                </a:solidFill>
              </a:rPr>
              <a:t>Scope</a:t>
            </a:r>
            <a:r>
              <a:rPr lang="de-DE" sz="1400" dirty="0" smtClean="0">
                <a:solidFill>
                  <a:schemeClr val="tx1"/>
                </a:solidFill>
              </a:rPr>
              <a:t> beinhaltet umgebenden Block</a:t>
            </a:r>
            <a:endParaRPr lang="de-DE" sz="1400" dirty="0">
              <a:solidFill>
                <a:schemeClr val="tx1"/>
              </a:solidFill>
            </a:endParaRPr>
          </a:p>
          <a:p>
            <a:pPr marL="288000" indent="-288000">
              <a:buFont typeface="Arial"/>
              <a:buChar char="•"/>
              <a:defRPr/>
            </a:pPr>
            <a:r>
              <a:rPr lang="de-DE" sz="1400" dirty="0" err="1" smtClean="0">
                <a:solidFill>
                  <a:schemeClr val="tx1"/>
                </a:solidFill>
              </a:rPr>
              <a:t>Method</a:t>
            </a:r>
            <a:r>
              <a:rPr lang="de-DE" sz="1400" dirty="0" smtClean="0">
                <a:solidFill>
                  <a:schemeClr val="tx1"/>
                </a:solidFill>
              </a:rPr>
              <a:t>::</a:t>
            </a:r>
            <a:r>
              <a:rPr lang="de-DE" sz="1400" dirty="0" err="1" smtClean="0">
                <a:solidFill>
                  <a:schemeClr val="tx1"/>
                </a:solidFill>
              </a:rPr>
              <a:t>references</a:t>
            </a:r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24" name="Rechteck 23"/>
          <p:cNvSpPr/>
          <p:nvPr/>
        </p:nvSpPr>
        <p:spPr>
          <a:xfrm>
            <a:off x="393700" y="3821113"/>
            <a:ext cx="1979613" cy="1042987"/>
          </a:xfrm>
          <a:prstGeom prst="rect">
            <a:avLst/>
          </a:prstGeom>
          <a:solidFill>
            <a:srgbClr val="60C32F">
              <a:alpha val="75000"/>
            </a:srgbClr>
          </a:solidFill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de-DE" sz="1600" b="1" dirty="0"/>
              <a:t>Date/Time API</a:t>
            </a:r>
          </a:p>
        </p:txBody>
      </p:sp>
      <p:sp>
        <p:nvSpPr>
          <p:cNvPr id="25" name="Rechteck 24"/>
          <p:cNvSpPr/>
          <p:nvPr/>
        </p:nvSpPr>
        <p:spPr>
          <a:xfrm>
            <a:off x="2481263" y="3821113"/>
            <a:ext cx="6291262" cy="1042987"/>
          </a:xfrm>
          <a:prstGeom prst="rect">
            <a:avLst/>
          </a:prstGeom>
          <a:solidFill>
            <a:schemeClr val="bg1">
              <a:lumMod val="95000"/>
              <a:alpha val="7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 sz="1400" b="1" dirty="0">
                <a:solidFill>
                  <a:schemeClr val="tx1"/>
                </a:solidFill>
              </a:rPr>
              <a:t>Endlich einfaches Handling von Datum und Zeit</a:t>
            </a:r>
          </a:p>
          <a:p>
            <a:pPr marL="285750" indent="-285750">
              <a:buFont typeface="Arial"/>
              <a:buChar char="•"/>
            </a:pPr>
            <a:r>
              <a:rPr lang="de-DE" sz="1400" dirty="0">
                <a:solidFill>
                  <a:schemeClr val="tx1"/>
                </a:solidFill>
              </a:rPr>
              <a:t>Einfache Arithmetik</a:t>
            </a:r>
          </a:p>
          <a:p>
            <a:pPr marL="285750" indent="-285750">
              <a:buFont typeface="Arial"/>
              <a:buChar char="•"/>
            </a:pPr>
            <a:r>
              <a:rPr lang="de-DE" sz="1400" dirty="0">
                <a:solidFill>
                  <a:schemeClr val="tx1"/>
                </a:solidFill>
              </a:rPr>
              <a:t>Unterstützung von Zeitzonen</a:t>
            </a:r>
          </a:p>
          <a:p>
            <a:pPr marL="285750" indent="-285750">
              <a:buFont typeface="Arial"/>
              <a:buChar char="•"/>
            </a:pPr>
            <a:r>
              <a:rPr lang="de-DE" sz="1400" dirty="0">
                <a:solidFill>
                  <a:schemeClr val="tx1"/>
                </a:solidFill>
              </a:rPr>
              <a:t>Threadsafe</a:t>
            </a:r>
          </a:p>
        </p:txBody>
      </p:sp>
      <p:sp>
        <p:nvSpPr>
          <p:cNvPr id="27" name="Textfeld 26"/>
          <p:cNvSpPr txBox="1"/>
          <p:nvPr/>
        </p:nvSpPr>
        <p:spPr>
          <a:xfrm>
            <a:off x="395536" y="432000"/>
            <a:ext cx="8424936" cy="576064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 rtlCol="0">
            <a:noAutofit/>
          </a:bodyPr>
          <a:lstStyle/>
          <a:p>
            <a:r>
              <a:rPr lang="de-DE" sz="2000" dirty="0" smtClean="0">
                <a:latin typeface="Helvetica Neue Medium"/>
                <a:cs typeface="Helvetica Neue Medium"/>
              </a:rPr>
              <a:t>Java 8 Highlights</a:t>
            </a:r>
            <a:endParaRPr lang="de-DE" sz="2000" dirty="0">
              <a:latin typeface="Helvetica Neue Medium"/>
              <a:cs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39256360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5" name="Text Box 3"/>
          <p:cNvSpPr txBox="1">
            <a:spLocks noChangeArrowheads="1"/>
          </p:cNvSpPr>
          <p:nvPr/>
        </p:nvSpPr>
        <p:spPr bwMode="auto">
          <a:xfrm>
            <a:off x="396874" y="1554163"/>
            <a:ext cx="8377200" cy="431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lIns="450000" anchor="ctr"/>
          <a:lstStyle>
            <a:defPPr>
              <a:defRPr lang="de-DE"/>
            </a:defPPr>
            <a:lvl1pPr eaLnBrk="1" hangingPunct="1">
              <a:spcBef>
                <a:spcPct val="50000"/>
              </a:spcBef>
              <a:defRPr sz="1600" b="1"/>
            </a:lvl1pPr>
            <a:lvl2pPr marL="742950" indent="-285750" eaLnBrk="0" hangingPunct="0">
              <a:defRPr sz="2400"/>
            </a:lvl2pPr>
            <a:lvl3pPr marL="1143000" indent="-228600" eaLnBrk="0" hangingPunct="0">
              <a:defRPr sz="2400"/>
            </a:lvl3pPr>
            <a:lvl4pPr marL="1600200" indent="-228600" eaLnBrk="0" hangingPunct="0">
              <a:defRPr sz="2400"/>
            </a:lvl4pPr>
            <a:lvl5pPr marL="2057400" indent="-228600" eaLnBrk="0" hangingPunct="0">
              <a:defRPr sz="2400"/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/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/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/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/>
            </a:lvl9pPr>
          </a:lstStyle>
          <a:p>
            <a:pPr>
              <a:defRPr/>
            </a:pPr>
            <a:r>
              <a:rPr lang="de-DE" dirty="0" smtClean="0"/>
              <a:t>Es war einmal in Amerika</a:t>
            </a:r>
          </a:p>
        </p:txBody>
      </p:sp>
      <p:sp>
        <p:nvSpPr>
          <p:cNvPr id="93192" name="Text Box 6"/>
          <p:cNvSpPr txBox="1">
            <a:spLocks noChangeArrowheads="1"/>
          </p:cNvSpPr>
          <p:nvPr/>
        </p:nvSpPr>
        <p:spPr bwMode="auto">
          <a:xfrm>
            <a:off x="396874" y="2127250"/>
            <a:ext cx="8377200" cy="431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lIns="450000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de-DE" sz="1600" b="1" dirty="0" smtClean="0"/>
              <a:t>Sieben</a:t>
            </a:r>
          </a:p>
        </p:txBody>
      </p:sp>
      <p:sp>
        <p:nvSpPr>
          <p:cNvPr id="93193" name="Text Box 7"/>
          <p:cNvSpPr txBox="1">
            <a:spLocks noChangeArrowheads="1"/>
          </p:cNvSpPr>
          <p:nvPr/>
        </p:nvSpPr>
        <p:spPr bwMode="auto">
          <a:xfrm>
            <a:off x="396874" y="2700338"/>
            <a:ext cx="8377200" cy="431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lIns="450000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de-DE" sz="1600" b="1" dirty="0" smtClean="0"/>
              <a:t>Super 8</a:t>
            </a:r>
          </a:p>
        </p:txBody>
      </p:sp>
      <p:sp>
        <p:nvSpPr>
          <p:cNvPr id="93195" name="Text Box 9"/>
          <p:cNvSpPr txBox="1">
            <a:spLocks noChangeArrowheads="1"/>
          </p:cNvSpPr>
          <p:nvPr/>
        </p:nvSpPr>
        <p:spPr bwMode="auto">
          <a:xfrm>
            <a:off x="396874" y="3846513"/>
            <a:ext cx="8377200" cy="431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lIns="450000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de-DE" sz="1600" b="1" dirty="0" smtClean="0"/>
              <a:t>Aus der Mitte entspringt ein Fluss </a:t>
            </a:r>
          </a:p>
        </p:txBody>
      </p:sp>
      <p:sp>
        <p:nvSpPr>
          <p:cNvPr id="93196" name="Text Box 10"/>
          <p:cNvSpPr txBox="1">
            <a:spLocks noChangeArrowheads="1"/>
          </p:cNvSpPr>
          <p:nvPr/>
        </p:nvSpPr>
        <p:spPr bwMode="auto">
          <a:xfrm>
            <a:off x="396874" y="4419600"/>
            <a:ext cx="8377200" cy="431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lIns="450000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de-DE" sz="1600" b="1" dirty="0" smtClean="0"/>
              <a:t>Und ewig schleichen die Erben</a:t>
            </a:r>
          </a:p>
        </p:txBody>
      </p:sp>
      <p:sp>
        <p:nvSpPr>
          <p:cNvPr id="93197" name="Text Box 11"/>
          <p:cNvSpPr txBox="1">
            <a:spLocks noChangeArrowheads="1"/>
          </p:cNvSpPr>
          <p:nvPr/>
        </p:nvSpPr>
        <p:spPr bwMode="auto">
          <a:xfrm>
            <a:off x="396874" y="4992688"/>
            <a:ext cx="8377200" cy="431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lIns="450000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de-DE" sz="1600" b="1" dirty="0" smtClean="0"/>
              <a:t>Das Beste kommt zum Schluss</a:t>
            </a:r>
          </a:p>
        </p:txBody>
      </p:sp>
      <p:sp>
        <p:nvSpPr>
          <p:cNvPr id="93198" name="Text Box 11"/>
          <p:cNvSpPr txBox="1">
            <a:spLocks noChangeArrowheads="1"/>
          </p:cNvSpPr>
          <p:nvPr/>
        </p:nvSpPr>
        <p:spPr bwMode="auto">
          <a:xfrm>
            <a:off x="396874" y="5565775"/>
            <a:ext cx="8377200" cy="431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lIns="450000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de-DE" sz="1600" b="1" dirty="0" smtClean="0"/>
              <a:t>Bis zum Horizont und noch viel weiter</a:t>
            </a:r>
            <a:endParaRPr lang="de-DE" sz="1600" b="1" dirty="0"/>
          </a:p>
        </p:txBody>
      </p:sp>
      <p:sp>
        <p:nvSpPr>
          <p:cNvPr id="96269" name="Text Box 8"/>
          <p:cNvSpPr txBox="1">
            <a:spLocks noChangeArrowheads="1"/>
          </p:cNvSpPr>
          <p:nvPr/>
        </p:nvSpPr>
        <p:spPr bwMode="auto">
          <a:xfrm>
            <a:off x="396874" y="3273425"/>
            <a:ext cx="8377200" cy="431800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accent1"/>
            </a:solidFill>
            <a:miter lim="800000"/>
            <a:headEnd/>
            <a:tailEnd/>
          </a:ln>
        </p:spPr>
        <p:txBody>
          <a:bodyPr lIns="450000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de-DE" sz="1600" b="1" dirty="0" smtClean="0">
                <a:solidFill>
                  <a:schemeClr val="bg1"/>
                </a:solidFill>
              </a:rPr>
              <a:t>Moderne Zeiten</a:t>
            </a:r>
            <a:endParaRPr lang="de-DE" sz="1600" b="1" dirty="0">
              <a:solidFill>
                <a:schemeClr val="bg1"/>
              </a:solidFill>
            </a:endParaRPr>
          </a:p>
        </p:txBody>
      </p:sp>
      <p:pic>
        <p:nvPicPr>
          <p:cNvPr id="96270" name="Picture 4" descr="Pfeil_Weiß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963" y="3320186"/>
            <a:ext cx="273050" cy="334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611273F3-C9FB-4E8D-AF7F-4A1E42DC6DCF}" type="datetime1">
              <a:rPr lang="de-DE" smtClean="0"/>
              <a:t>27.04.15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Cassini Consulting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3A9C1C2-BE46-C445-BDD9-8AB7CCD2F82E}" type="slidenum">
              <a:rPr lang="de-DE" smtClean="0"/>
              <a:pPr>
                <a:defRPr/>
              </a:pPr>
              <a:t>14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002767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3A9C1C2-BE46-C445-BDD9-8AB7CCD2F82E}" type="slidenum">
              <a:rPr lang="de-DE" smtClean="0"/>
              <a:pPr>
                <a:defRPr/>
              </a:pPr>
              <a:t>15</a:t>
            </a:fld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393575C1-7858-4A3F-8126-852390EDA73C}" type="datetime1">
              <a:rPr lang="de-DE" smtClean="0"/>
              <a:t>27.04.15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Cassini Consulting</a:t>
            </a:r>
            <a:endParaRPr lang="de-DE" dirty="0"/>
          </a:p>
        </p:txBody>
      </p:sp>
      <p:pic>
        <p:nvPicPr>
          <p:cNvPr id="6" name="Bild 5" descr="kino_harold_lloyd_uhr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2467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213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latin typeface="Source Code Pro"/>
                <a:cs typeface="Source Code Pro"/>
              </a:rPr>
              <a:t>j</a:t>
            </a:r>
            <a:r>
              <a:rPr lang="de-DE" dirty="0" err="1" smtClean="0">
                <a:latin typeface="Source Code Pro"/>
                <a:cs typeface="Source Code Pro"/>
              </a:rPr>
              <a:t>ava.time</a:t>
            </a:r>
            <a:r>
              <a:rPr lang="de-DE" dirty="0" smtClean="0">
                <a:latin typeface="Source Code Pro"/>
                <a:cs typeface="Source Code Pro"/>
              </a:rPr>
              <a:t/>
            </a:r>
            <a:br>
              <a:rPr lang="de-DE" dirty="0" smtClean="0">
                <a:latin typeface="Source Code Pro"/>
                <a:cs typeface="Source Code Pro"/>
              </a:rPr>
            </a:br>
            <a:r>
              <a:rPr lang="de-DE" sz="1800" dirty="0" smtClean="0"/>
              <a:t>Endlich neue API für Date/Time (JSR 310)</a:t>
            </a:r>
            <a:endParaRPr lang="de-DE" sz="1800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3"/>
          </p:nvPr>
        </p:nvSpPr>
        <p:spPr>
          <a:xfrm>
            <a:off x="285751" y="1438916"/>
            <a:ext cx="7526610" cy="4560247"/>
          </a:xfrm>
        </p:spPr>
        <p:txBody>
          <a:bodyPr/>
          <a:lstStyle/>
          <a:p>
            <a:r>
              <a:rPr lang="de-DE" dirty="0" smtClean="0"/>
              <a:t>Viel einfacher zu bedienen:</a:t>
            </a:r>
            <a:br>
              <a:rPr lang="de-DE" dirty="0" smtClean="0"/>
            </a:br>
            <a:r>
              <a:rPr lang="de-DE" dirty="0" err="1" smtClean="0">
                <a:latin typeface="Source Code Pro"/>
                <a:cs typeface="Source Code Pro"/>
              </a:rPr>
              <a:t>LocalDate</a:t>
            </a:r>
            <a:r>
              <a:rPr lang="de-DE" dirty="0" smtClean="0">
                <a:latin typeface="Source Code Pro"/>
                <a:cs typeface="Source Code Pro"/>
              </a:rPr>
              <a:t> </a:t>
            </a:r>
            <a:r>
              <a:rPr lang="de-DE" dirty="0" err="1" smtClean="0">
                <a:latin typeface="Source Code Pro"/>
                <a:cs typeface="Source Code Pro"/>
              </a:rPr>
              <a:t>today</a:t>
            </a:r>
            <a:r>
              <a:rPr lang="de-DE" dirty="0" smtClean="0">
                <a:latin typeface="Source Code Pro"/>
                <a:cs typeface="Source Code Pro"/>
              </a:rPr>
              <a:t>   = </a:t>
            </a:r>
            <a:r>
              <a:rPr lang="de-DE" dirty="0" err="1" smtClean="0">
                <a:latin typeface="Source Code Pro"/>
                <a:cs typeface="Source Code Pro"/>
              </a:rPr>
              <a:t>LocalDate.</a:t>
            </a:r>
            <a:r>
              <a:rPr lang="de-DE" i="1" dirty="0" err="1" smtClean="0">
                <a:latin typeface="Source Code Pro"/>
                <a:cs typeface="Source Code Pro"/>
              </a:rPr>
              <a:t>now</a:t>
            </a:r>
            <a:r>
              <a:rPr lang="de-DE" dirty="0" smtClean="0">
                <a:latin typeface="Source Code Pro"/>
                <a:cs typeface="Source Code Pro"/>
              </a:rPr>
              <a:t>();</a:t>
            </a:r>
            <a:br>
              <a:rPr lang="de-DE" dirty="0" smtClean="0">
                <a:latin typeface="Source Code Pro"/>
                <a:cs typeface="Source Code Pro"/>
              </a:rPr>
            </a:br>
            <a:r>
              <a:rPr lang="de-DE" dirty="0" err="1" smtClean="0">
                <a:latin typeface="Source Code Pro"/>
                <a:cs typeface="Source Code Pro"/>
              </a:rPr>
              <a:t>LocalDate</a:t>
            </a:r>
            <a:r>
              <a:rPr lang="de-DE" dirty="0" smtClean="0">
                <a:latin typeface="Source Code Pro"/>
                <a:cs typeface="Source Code Pro"/>
              </a:rPr>
              <a:t> </a:t>
            </a:r>
            <a:r>
              <a:rPr lang="de-DE" dirty="0" err="1" smtClean="0">
                <a:latin typeface="Source Code Pro"/>
                <a:cs typeface="Source Code Pro"/>
              </a:rPr>
              <a:t>kickoff</a:t>
            </a:r>
            <a:r>
              <a:rPr lang="de-DE" dirty="0" smtClean="0">
                <a:latin typeface="Source Code Pro"/>
                <a:cs typeface="Source Code Pro"/>
              </a:rPr>
              <a:t> = </a:t>
            </a:r>
            <a:r>
              <a:rPr lang="de-DE" dirty="0" err="1" smtClean="0">
                <a:latin typeface="Source Code Pro"/>
                <a:cs typeface="Source Code Pro"/>
              </a:rPr>
              <a:t>LocalDate.</a:t>
            </a:r>
            <a:r>
              <a:rPr lang="de-DE" i="1" dirty="0" err="1" smtClean="0">
                <a:latin typeface="Source Code Pro"/>
                <a:cs typeface="Source Code Pro"/>
              </a:rPr>
              <a:t>of</a:t>
            </a:r>
            <a:r>
              <a:rPr lang="de-DE" dirty="0" smtClean="0">
                <a:latin typeface="Source Code Pro"/>
                <a:cs typeface="Source Code Pro"/>
              </a:rPr>
              <a:t>(2006, 7, 1);</a:t>
            </a:r>
          </a:p>
          <a:p>
            <a:endParaRPr lang="de-DE" dirty="0"/>
          </a:p>
          <a:p>
            <a:r>
              <a:rPr lang="de-DE" dirty="0" smtClean="0"/>
              <a:t>Komplett </a:t>
            </a:r>
            <a:r>
              <a:rPr lang="de-DE" dirty="0" err="1" smtClean="0"/>
              <a:t>thread</a:t>
            </a:r>
            <a:r>
              <a:rPr lang="de-DE" dirty="0" smtClean="0"/>
              <a:t> </a:t>
            </a:r>
            <a:r>
              <a:rPr lang="de-DE" dirty="0" err="1" smtClean="0"/>
              <a:t>safe</a:t>
            </a:r>
            <a:r>
              <a:rPr lang="de-DE" dirty="0" smtClean="0"/>
              <a:t> – gut in Verbindung mit Parallelisierung</a:t>
            </a:r>
          </a:p>
          <a:p>
            <a:endParaRPr lang="de-DE" dirty="0"/>
          </a:p>
          <a:p>
            <a:r>
              <a:rPr lang="de-DE" dirty="0" smtClean="0"/>
              <a:t>Key </a:t>
            </a:r>
            <a:r>
              <a:rPr lang="de-DE" dirty="0" err="1" smtClean="0"/>
              <a:t>classes</a:t>
            </a:r>
            <a:r>
              <a:rPr lang="de-DE" dirty="0" smtClean="0"/>
              <a:t>:</a:t>
            </a:r>
          </a:p>
          <a:p>
            <a:pPr lvl="1"/>
            <a:r>
              <a:rPr lang="de-DE" dirty="0" smtClean="0">
                <a:latin typeface="Source Code Pro"/>
                <a:cs typeface="Source Code Pro"/>
              </a:rPr>
              <a:t>Instant</a:t>
            </a:r>
            <a:r>
              <a:rPr lang="de-DE" dirty="0" smtClean="0"/>
              <a:t> – ein Zeitstempel</a:t>
            </a:r>
          </a:p>
          <a:p>
            <a:pPr lvl="1"/>
            <a:r>
              <a:rPr lang="de-DE" dirty="0" err="1" smtClean="0">
                <a:latin typeface="Source Code Pro"/>
                <a:cs typeface="Source Code Pro"/>
              </a:rPr>
              <a:t>LocalDate</a:t>
            </a:r>
            <a:r>
              <a:rPr lang="de-DE" dirty="0" smtClean="0"/>
              <a:t> – ein Datum ohne Zeitinformation</a:t>
            </a:r>
          </a:p>
          <a:p>
            <a:pPr lvl="1"/>
            <a:r>
              <a:rPr lang="de-DE" dirty="0" err="1" smtClean="0">
                <a:latin typeface="Source Code Pro"/>
                <a:cs typeface="Source Code Pro"/>
              </a:rPr>
              <a:t>LocalTime</a:t>
            </a:r>
            <a:r>
              <a:rPr lang="de-DE" dirty="0" smtClean="0"/>
              <a:t> – Zeit ohne Datumsinformationen</a:t>
            </a:r>
          </a:p>
          <a:p>
            <a:pPr lvl="1"/>
            <a:r>
              <a:rPr lang="de-DE" dirty="0" err="1" smtClean="0">
                <a:latin typeface="Source Code Pro"/>
                <a:cs typeface="Source Code Pro"/>
              </a:rPr>
              <a:t>LocalDateTime</a:t>
            </a:r>
            <a:r>
              <a:rPr lang="de-DE" dirty="0" smtClean="0"/>
              <a:t> – Kombination der beiden vorhergehenden, ohne Zeitzone oder Offset</a:t>
            </a:r>
          </a:p>
          <a:p>
            <a:pPr lvl="1"/>
            <a:r>
              <a:rPr lang="de-DE" dirty="0" err="1" smtClean="0">
                <a:latin typeface="Source Code Pro"/>
                <a:cs typeface="Source Code Pro"/>
              </a:rPr>
              <a:t>ZonedDateTime</a:t>
            </a:r>
            <a:r>
              <a:rPr lang="de-DE" dirty="0" smtClean="0"/>
              <a:t> – vollständiger Datum/Zeitstempel inklusive Zeitzone und Offset zu UTC/Greenwich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3A9C1C2-BE46-C445-BDD9-8AB7CCD2F82E}" type="slidenum">
              <a:rPr lang="de-DE" smtClean="0"/>
              <a:pPr>
                <a:defRPr/>
              </a:pPr>
              <a:t>16</a:t>
            </a:fld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BD938B8E-0A73-4419-92DB-9FFCC0E1746F}" type="datetime1">
              <a:rPr lang="de-DE" smtClean="0"/>
              <a:t>27.04.15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Cassini Consulting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729651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Die neue Date/Time API (JSR 310)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3A9C1C2-BE46-C445-BDD9-8AB7CCD2F82E}" type="slidenum">
              <a:rPr lang="de-DE" smtClean="0"/>
              <a:pPr>
                <a:defRPr/>
              </a:pPr>
              <a:t>17</a:t>
            </a:fld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BD938B8E-0A73-4419-92DB-9FFCC0E1746F}" type="datetime1">
              <a:rPr lang="de-DE" smtClean="0"/>
              <a:t>27.04.15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Cassini Consulting</a:t>
            </a:r>
            <a:endParaRPr lang="de-DE" dirty="0"/>
          </a:p>
        </p:txBody>
      </p:sp>
      <p:sp>
        <p:nvSpPr>
          <p:cNvPr id="12" name="Rechteck 11"/>
          <p:cNvSpPr/>
          <p:nvPr/>
        </p:nvSpPr>
        <p:spPr>
          <a:xfrm>
            <a:off x="393700" y="1556792"/>
            <a:ext cx="4103688" cy="443602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de-DE" sz="1000" i="1" dirty="0" smtClean="0">
                <a:solidFill>
                  <a:schemeClr val="accent1">
                    <a:lumMod val="75000"/>
                  </a:schemeClr>
                </a:solidFill>
                <a:latin typeface="Source Code Pro"/>
                <a:cs typeface="Source Code Pro"/>
              </a:rPr>
              <a:t>/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  <a:latin typeface="Source Code Pro"/>
                <a:cs typeface="Source Code Pro"/>
              </a:rPr>
              <a:t>/ So war's </a:t>
            </a:r>
            <a:r>
              <a:rPr lang="de-DE" sz="1000" i="1" u="sng" dirty="0">
                <a:solidFill>
                  <a:schemeClr val="accent1">
                    <a:lumMod val="75000"/>
                  </a:schemeClr>
                </a:solidFill>
                <a:latin typeface="Source Code Pro"/>
                <a:cs typeface="Source Code Pro"/>
              </a:rPr>
              <a:t>früher</a:t>
            </a:r>
          </a:p>
          <a:p>
            <a:r>
              <a:rPr lang="de-DE" sz="1000" dirty="0" err="1" smtClean="0">
                <a:solidFill>
                  <a:schemeClr val="tx1"/>
                </a:solidFill>
                <a:latin typeface="Source Code Pro"/>
                <a:cs typeface="Source Code Pro"/>
              </a:rPr>
              <a:t>Calendar</a:t>
            </a:r>
            <a:r>
              <a:rPr lang="de-DE" sz="1000" dirty="0" smtClean="0">
                <a:solidFill>
                  <a:schemeClr val="tx1"/>
                </a:solidFill>
                <a:latin typeface="Source Code Pro"/>
                <a:cs typeface="Source Code Pro"/>
              </a:rPr>
              <a:t> </a:t>
            </a:r>
            <a:r>
              <a:rPr lang="de-DE" sz="1000" dirty="0">
                <a:solidFill>
                  <a:schemeClr val="tx1"/>
                </a:solidFill>
                <a:latin typeface="Source Code Pro"/>
                <a:cs typeface="Source Code Pro"/>
              </a:rPr>
              <a:t>cal = </a:t>
            </a:r>
            <a:r>
              <a:rPr lang="de-DE" sz="1000" dirty="0" err="1">
                <a:solidFill>
                  <a:schemeClr val="tx1"/>
                </a:solidFill>
                <a:latin typeface="Source Code Pro"/>
                <a:cs typeface="Source Code Pro"/>
              </a:rPr>
              <a:t>Calendar.</a:t>
            </a:r>
            <a:r>
              <a:rPr lang="de-DE" sz="1000" i="1" dirty="0" err="1">
                <a:solidFill>
                  <a:schemeClr val="tx1"/>
                </a:solidFill>
                <a:latin typeface="Source Code Pro"/>
                <a:cs typeface="Source Code Pro"/>
              </a:rPr>
              <a:t>getInstance</a:t>
            </a:r>
            <a:r>
              <a:rPr lang="de-DE" sz="1000" dirty="0">
                <a:solidFill>
                  <a:schemeClr val="tx1"/>
                </a:solidFill>
                <a:latin typeface="Source Code Pro"/>
                <a:cs typeface="Source Code Pro"/>
              </a:rPr>
              <a:t>();</a:t>
            </a:r>
          </a:p>
          <a:p>
            <a:r>
              <a:rPr lang="de-DE" sz="1000" dirty="0" err="1" smtClean="0">
                <a:solidFill>
                  <a:schemeClr val="tx1"/>
                </a:solidFill>
                <a:latin typeface="Source Code Pro"/>
                <a:cs typeface="Source Code Pro"/>
              </a:rPr>
              <a:t>cal.set</a:t>
            </a:r>
            <a:r>
              <a:rPr lang="de-DE" sz="1000" dirty="0">
                <a:solidFill>
                  <a:schemeClr val="tx1"/>
                </a:solidFill>
                <a:latin typeface="Source Code Pro"/>
                <a:cs typeface="Source Code Pro"/>
              </a:rPr>
              <a:t>(</a:t>
            </a:r>
            <a:r>
              <a:rPr lang="de-DE" sz="1000" dirty="0" err="1">
                <a:solidFill>
                  <a:schemeClr val="tx1"/>
                </a:solidFill>
                <a:latin typeface="Source Code Pro"/>
                <a:cs typeface="Source Code Pro"/>
              </a:rPr>
              <a:t>Calendar.</a:t>
            </a:r>
            <a:r>
              <a:rPr lang="de-DE" sz="1000" b="1" i="1" dirty="0" err="1">
                <a:solidFill>
                  <a:srgbClr val="0000FF"/>
                </a:solidFill>
                <a:latin typeface="Source Code Pro"/>
                <a:cs typeface="Source Code Pro"/>
              </a:rPr>
              <a:t>YEAR</a:t>
            </a:r>
            <a:r>
              <a:rPr lang="de-DE" sz="1000" dirty="0">
                <a:solidFill>
                  <a:schemeClr val="tx1"/>
                </a:solidFill>
                <a:latin typeface="Source Code Pro"/>
                <a:cs typeface="Source Code Pro"/>
              </a:rPr>
              <a:t>, 2006);</a:t>
            </a:r>
          </a:p>
          <a:p>
            <a:r>
              <a:rPr lang="de-DE" sz="1000" dirty="0" err="1" smtClean="0">
                <a:solidFill>
                  <a:schemeClr val="tx1"/>
                </a:solidFill>
                <a:latin typeface="Source Code Pro"/>
                <a:cs typeface="Source Code Pro"/>
              </a:rPr>
              <a:t>cal.set</a:t>
            </a:r>
            <a:r>
              <a:rPr lang="de-DE" sz="1000" dirty="0">
                <a:solidFill>
                  <a:schemeClr val="tx1"/>
                </a:solidFill>
                <a:latin typeface="Source Code Pro"/>
                <a:cs typeface="Source Code Pro"/>
              </a:rPr>
              <a:t>(</a:t>
            </a:r>
            <a:r>
              <a:rPr lang="de-DE" sz="1000" dirty="0" err="1">
                <a:solidFill>
                  <a:schemeClr val="tx1"/>
                </a:solidFill>
                <a:latin typeface="Source Code Pro"/>
                <a:cs typeface="Source Code Pro"/>
              </a:rPr>
              <a:t>Calendar.</a:t>
            </a:r>
            <a:r>
              <a:rPr lang="de-DE" sz="1000" b="1" i="1" dirty="0" err="1">
                <a:solidFill>
                  <a:srgbClr val="0000FF"/>
                </a:solidFill>
                <a:latin typeface="Source Code Pro"/>
                <a:cs typeface="Source Code Pro"/>
              </a:rPr>
              <a:t>MONTH</a:t>
            </a:r>
            <a:r>
              <a:rPr lang="de-DE" sz="1000" dirty="0">
                <a:solidFill>
                  <a:schemeClr val="tx1"/>
                </a:solidFill>
                <a:latin typeface="Source Code Pro"/>
                <a:cs typeface="Source Code Pro"/>
              </a:rPr>
              <a:t>, 6); </a:t>
            </a:r>
            <a:r>
              <a:rPr lang="de-DE" sz="1000" i="1" dirty="0">
                <a:solidFill>
                  <a:srgbClr val="489223"/>
                </a:solidFill>
                <a:latin typeface="Source Code Pro"/>
                <a:cs typeface="Source Code Pro"/>
              </a:rPr>
              <a:t>/</a:t>
            </a:r>
            <a:r>
              <a:rPr lang="de-DE" sz="1000" i="1" dirty="0" smtClean="0">
                <a:solidFill>
                  <a:srgbClr val="489223"/>
                </a:solidFill>
                <a:latin typeface="Source Code Pro"/>
                <a:cs typeface="Source Code Pro"/>
              </a:rPr>
              <a:t>/ </a:t>
            </a:r>
            <a:r>
              <a:rPr lang="de-DE" sz="1000" i="1" dirty="0" err="1" smtClean="0">
                <a:solidFill>
                  <a:srgbClr val="489223"/>
                </a:solidFill>
                <a:latin typeface="Source Code Pro"/>
                <a:cs typeface="Source Code Pro"/>
              </a:rPr>
              <a:t>yeah</a:t>
            </a:r>
            <a:r>
              <a:rPr lang="de-DE" sz="1000" i="1" dirty="0" smtClean="0">
                <a:solidFill>
                  <a:srgbClr val="489223"/>
                </a:solidFill>
                <a:latin typeface="Source Code Pro"/>
                <a:cs typeface="Source Code Pro"/>
              </a:rPr>
              <a:t>, 0</a:t>
            </a:r>
            <a:r>
              <a:rPr lang="de-DE" sz="1000" i="1" dirty="0">
                <a:solidFill>
                  <a:srgbClr val="489223"/>
                </a:solidFill>
                <a:latin typeface="Source Code Pro"/>
                <a:cs typeface="Source Code Pro"/>
              </a:rPr>
              <a:t>-based </a:t>
            </a:r>
          </a:p>
          <a:p>
            <a:r>
              <a:rPr lang="de-DE" sz="1000" dirty="0" err="1" smtClean="0">
                <a:solidFill>
                  <a:schemeClr val="tx1"/>
                </a:solidFill>
                <a:latin typeface="Source Code Pro"/>
                <a:cs typeface="Source Code Pro"/>
              </a:rPr>
              <a:t>cal.set</a:t>
            </a:r>
            <a:r>
              <a:rPr lang="de-DE" sz="1000" dirty="0">
                <a:solidFill>
                  <a:schemeClr val="tx1"/>
                </a:solidFill>
                <a:latin typeface="Source Code Pro"/>
                <a:cs typeface="Source Code Pro"/>
              </a:rPr>
              <a:t>(</a:t>
            </a:r>
            <a:r>
              <a:rPr lang="de-DE" sz="1000" dirty="0" err="1">
                <a:solidFill>
                  <a:schemeClr val="tx1"/>
                </a:solidFill>
                <a:latin typeface="Source Code Pro"/>
                <a:cs typeface="Source Code Pro"/>
              </a:rPr>
              <a:t>Calendar.</a:t>
            </a:r>
            <a:r>
              <a:rPr lang="de-DE" sz="1000" b="1" i="1" dirty="0" err="1">
                <a:solidFill>
                  <a:srgbClr val="0000FF"/>
                </a:solidFill>
                <a:latin typeface="Source Code Pro"/>
                <a:cs typeface="Source Code Pro"/>
              </a:rPr>
              <a:t>DAY_OF_MONTH</a:t>
            </a:r>
            <a:r>
              <a:rPr lang="de-DE" sz="1000" dirty="0">
                <a:solidFill>
                  <a:schemeClr val="tx1"/>
                </a:solidFill>
                <a:latin typeface="Source Code Pro"/>
                <a:cs typeface="Source Code Pro"/>
              </a:rPr>
              <a:t>, 1);</a:t>
            </a:r>
          </a:p>
          <a:p>
            <a:endParaRPr lang="de-DE" sz="1000" dirty="0" smtClean="0">
              <a:solidFill>
                <a:schemeClr val="tx1"/>
              </a:solidFill>
              <a:latin typeface="Source Code Pro"/>
              <a:cs typeface="Source Code Pro"/>
            </a:endParaRPr>
          </a:p>
          <a:p>
            <a:r>
              <a:rPr lang="de-DE" sz="1000" dirty="0" smtClean="0">
                <a:solidFill>
                  <a:schemeClr val="tx1"/>
                </a:solidFill>
                <a:latin typeface="Source Code Pro"/>
                <a:cs typeface="Source Code Pro"/>
              </a:rPr>
              <a:t>Date </a:t>
            </a:r>
            <a:r>
              <a:rPr lang="de-DE" sz="1000" dirty="0" err="1">
                <a:solidFill>
                  <a:schemeClr val="tx1"/>
                </a:solidFill>
                <a:latin typeface="Source Code Pro"/>
                <a:cs typeface="Source Code Pro"/>
              </a:rPr>
              <a:t>oldGruendung</a:t>
            </a:r>
            <a:r>
              <a:rPr lang="de-DE" sz="1000" dirty="0">
                <a:solidFill>
                  <a:schemeClr val="tx1"/>
                </a:solidFill>
                <a:latin typeface="Source Code Pro"/>
                <a:cs typeface="Source Code Pro"/>
              </a:rPr>
              <a:t> = </a:t>
            </a:r>
            <a:r>
              <a:rPr lang="de-DE" sz="1000" dirty="0" err="1">
                <a:solidFill>
                  <a:schemeClr val="tx1"/>
                </a:solidFill>
                <a:latin typeface="Source Code Pro"/>
                <a:cs typeface="Source Code Pro"/>
              </a:rPr>
              <a:t>cal.getTime</a:t>
            </a:r>
            <a:r>
              <a:rPr lang="de-DE" sz="1000" dirty="0">
                <a:solidFill>
                  <a:schemeClr val="tx1"/>
                </a:solidFill>
                <a:latin typeface="Source Code Pro"/>
                <a:cs typeface="Source Code Pro"/>
              </a:rPr>
              <a:t>();</a:t>
            </a:r>
          </a:p>
          <a:p>
            <a:endParaRPr lang="de-DE" sz="1000" dirty="0" smtClean="0">
              <a:solidFill>
                <a:schemeClr val="tx1"/>
              </a:solidFill>
              <a:latin typeface="Source Code Pro"/>
              <a:cs typeface="Source Code Pro"/>
            </a:endParaRPr>
          </a:p>
          <a:p>
            <a:r>
              <a:rPr lang="de-DE" sz="1000" i="1" dirty="0" smtClean="0">
                <a:solidFill>
                  <a:srgbClr val="489223"/>
                </a:solidFill>
                <a:latin typeface="Source Code Pro"/>
                <a:cs typeface="Source Code Pro"/>
              </a:rPr>
              <a:t>/</a:t>
            </a:r>
            <a:r>
              <a:rPr lang="de-DE" sz="1000" i="1" dirty="0">
                <a:solidFill>
                  <a:srgbClr val="489223"/>
                </a:solidFill>
                <a:latin typeface="Source Code Pro"/>
                <a:cs typeface="Source Code Pro"/>
              </a:rPr>
              <a:t>/ Datum </a:t>
            </a:r>
            <a:r>
              <a:rPr lang="de-DE" sz="1000" i="1" u="sng" dirty="0">
                <a:solidFill>
                  <a:srgbClr val="489223"/>
                </a:solidFill>
                <a:latin typeface="Source Code Pro"/>
                <a:cs typeface="Source Code Pro"/>
              </a:rPr>
              <a:t>setzen</a:t>
            </a:r>
          </a:p>
          <a:p>
            <a:r>
              <a:rPr lang="de-DE" sz="1000" dirty="0" err="1" smtClean="0">
                <a:solidFill>
                  <a:schemeClr val="tx1"/>
                </a:solidFill>
                <a:latin typeface="Source Code Pro"/>
                <a:cs typeface="Source Code Pro"/>
              </a:rPr>
              <a:t>LocalDate</a:t>
            </a:r>
            <a:r>
              <a:rPr lang="de-DE" sz="1000" dirty="0" smtClean="0">
                <a:solidFill>
                  <a:schemeClr val="tx1"/>
                </a:solidFill>
                <a:latin typeface="Source Code Pro"/>
                <a:cs typeface="Source Code Pro"/>
              </a:rPr>
              <a:t> </a:t>
            </a:r>
            <a:r>
              <a:rPr lang="de-DE" sz="1000" dirty="0" err="1" smtClean="0">
                <a:solidFill>
                  <a:schemeClr val="tx1"/>
                </a:solidFill>
                <a:latin typeface="Source Code Pro"/>
                <a:cs typeface="Source Code Pro"/>
              </a:rPr>
              <a:t>cas</a:t>
            </a:r>
            <a:r>
              <a:rPr lang="de-DE" sz="1000" dirty="0" smtClean="0">
                <a:solidFill>
                  <a:schemeClr val="tx1"/>
                </a:solidFill>
                <a:latin typeface="Source Code Pro"/>
                <a:cs typeface="Source Code Pro"/>
              </a:rPr>
              <a:t>= </a:t>
            </a:r>
            <a:r>
              <a:rPr lang="de-DE" sz="1000" dirty="0" err="1">
                <a:solidFill>
                  <a:schemeClr val="tx1"/>
                </a:solidFill>
                <a:latin typeface="Source Code Pro"/>
                <a:cs typeface="Source Code Pro"/>
              </a:rPr>
              <a:t>LocalDate.</a:t>
            </a:r>
            <a:r>
              <a:rPr lang="de-DE" sz="1000" i="1" dirty="0" err="1">
                <a:solidFill>
                  <a:schemeClr val="tx1"/>
                </a:solidFill>
                <a:latin typeface="Source Code Pro"/>
                <a:cs typeface="Source Code Pro"/>
              </a:rPr>
              <a:t>of</a:t>
            </a:r>
            <a:r>
              <a:rPr lang="de-DE" sz="1000" dirty="0">
                <a:solidFill>
                  <a:schemeClr val="tx1"/>
                </a:solidFill>
                <a:latin typeface="Source Code Pro"/>
                <a:cs typeface="Source Code Pro"/>
              </a:rPr>
              <a:t>(2006, 7, 1);</a:t>
            </a:r>
          </a:p>
          <a:p>
            <a:r>
              <a:rPr lang="de-DE" sz="1000" dirty="0" err="1" smtClean="0">
                <a:solidFill>
                  <a:schemeClr val="tx1"/>
                </a:solidFill>
                <a:latin typeface="Source Code Pro"/>
                <a:cs typeface="Source Code Pro"/>
              </a:rPr>
              <a:t>System.</a:t>
            </a:r>
            <a:r>
              <a:rPr lang="de-DE" sz="1000" b="1" i="1" dirty="0" err="1" smtClean="0">
                <a:solidFill>
                  <a:srgbClr val="3366FF"/>
                </a:solidFill>
                <a:latin typeface="Source Code Pro"/>
                <a:cs typeface="Source Code Pro"/>
              </a:rPr>
              <a:t>out</a:t>
            </a:r>
            <a:r>
              <a:rPr lang="de-DE" sz="1000" dirty="0" err="1" smtClean="0">
                <a:solidFill>
                  <a:schemeClr val="tx1"/>
                </a:solidFill>
                <a:latin typeface="Source Code Pro"/>
                <a:cs typeface="Source Code Pro"/>
              </a:rPr>
              <a:t>.printf</a:t>
            </a:r>
            <a:r>
              <a:rPr lang="de-DE" sz="1000" dirty="0">
                <a:solidFill>
                  <a:schemeClr val="tx1"/>
                </a:solidFill>
                <a:latin typeface="Source Code Pro"/>
                <a:cs typeface="Source Code Pro"/>
              </a:rPr>
              <a:t>("Gründungstag: %</a:t>
            </a:r>
            <a:r>
              <a:rPr lang="de-DE" sz="1000" dirty="0" err="1">
                <a:solidFill>
                  <a:schemeClr val="tx1"/>
                </a:solidFill>
                <a:latin typeface="Source Code Pro"/>
                <a:cs typeface="Source Code Pro"/>
              </a:rPr>
              <a:t>s%n%n</a:t>
            </a:r>
            <a:r>
              <a:rPr lang="de-DE" sz="1000" dirty="0">
                <a:solidFill>
                  <a:schemeClr val="tx1"/>
                </a:solidFill>
                <a:latin typeface="Source Code Pro"/>
                <a:cs typeface="Source Code Pro"/>
              </a:rPr>
              <a:t>", </a:t>
            </a:r>
            <a:r>
              <a:rPr lang="de-DE" sz="1000" dirty="0" err="1" smtClean="0">
                <a:solidFill>
                  <a:schemeClr val="tx1"/>
                </a:solidFill>
                <a:latin typeface="Source Code Pro"/>
                <a:cs typeface="Source Code Pro"/>
              </a:rPr>
              <a:t>cas</a:t>
            </a:r>
            <a:r>
              <a:rPr lang="de-DE" sz="1000" dirty="0" smtClean="0">
                <a:solidFill>
                  <a:schemeClr val="tx1"/>
                </a:solidFill>
                <a:latin typeface="Source Code Pro"/>
                <a:cs typeface="Source Code Pro"/>
              </a:rPr>
              <a:t>);</a:t>
            </a:r>
          </a:p>
          <a:p>
            <a:endParaRPr lang="de-DE" sz="1000" dirty="0">
              <a:solidFill>
                <a:schemeClr val="tx1"/>
              </a:solidFill>
              <a:latin typeface="Source Code Pro"/>
              <a:cs typeface="Source Code Pro"/>
            </a:endParaRPr>
          </a:p>
          <a:p>
            <a:endParaRPr lang="de-DE" sz="1000" dirty="0">
              <a:solidFill>
                <a:schemeClr val="tx1"/>
              </a:solidFill>
              <a:latin typeface="Source Code Pro"/>
              <a:cs typeface="Source Code Pro"/>
            </a:endParaRPr>
          </a:p>
          <a:p>
            <a:r>
              <a:rPr lang="de-DE" sz="1000" i="1" dirty="0" smtClean="0">
                <a:solidFill>
                  <a:schemeClr val="accent1">
                    <a:lumMod val="75000"/>
                  </a:schemeClr>
                </a:solidFill>
                <a:latin typeface="Source Code Pro"/>
                <a:cs typeface="Source Code Pro"/>
              </a:rPr>
              <a:t>/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  <a:latin typeface="Source Code Pro"/>
                <a:cs typeface="Source Code Pro"/>
              </a:rPr>
              <a:t>/ Auf Jahr, Monat, Tag </a:t>
            </a:r>
            <a:r>
              <a:rPr lang="de-DE" sz="1000" i="1" dirty="0" smtClean="0">
                <a:solidFill>
                  <a:schemeClr val="accent1">
                    <a:lumMod val="75000"/>
                  </a:schemeClr>
                </a:solidFill>
                <a:latin typeface="Source Code Pro"/>
                <a:cs typeface="Source Code Pro"/>
              </a:rPr>
              <a:t>zugreifen</a:t>
            </a:r>
          </a:p>
          <a:p>
            <a:r>
              <a:rPr lang="de-DE" sz="1000" dirty="0" err="1" smtClean="0">
                <a:solidFill>
                  <a:srgbClr val="000000"/>
                </a:solidFill>
                <a:latin typeface="Source Code Pro"/>
                <a:cs typeface="Source Code Pro"/>
              </a:rPr>
              <a:t>LocalDate</a:t>
            </a:r>
            <a:r>
              <a:rPr lang="de-DE" sz="1000" dirty="0" smtClean="0">
                <a:solidFill>
                  <a:srgbClr val="000000"/>
                </a:solidFill>
                <a:latin typeface="Source Code Pro"/>
                <a:cs typeface="Source Code Pro"/>
              </a:rPr>
              <a:t> = </a:t>
            </a:r>
            <a:r>
              <a:rPr lang="de-DE" sz="1000" dirty="0" err="1" smtClean="0">
                <a:solidFill>
                  <a:srgbClr val="000000"/>
                </a:solidFill>
                <a:latin typeface="Source Code Pro"/>
                <a:cs typeface="Source Code Pro"/>
              </a:rPr>
              <a:t>LocalDate.</a:t>
            </a:r>
            <a:r>
              <a:rPr lang="de-DE" sz="1000" i="1" dirty="0" err="1" smtClean="0">
                <a:solidFill>
                  <a:srgbClr val="000000"/>
                </a:solidFill>
                <a:latin typeface="Source Code Pro"/>
                <a:cs typeface="Source Code Pro"/>
              </a:rPr>
              <a:t>now</a:t>
            </a:r>
            <a:r>
              <a:rPr lang="de-DE" sz="1000" dirty="0" smtClean="0">
                <a:solidFill>
                  <a:srgbClr val="000000"/>
                </a:solidFill>
                <a:latin typeface="Source Code Pro"/>
                <a:cs typeface="Source Code Pro"/>
              </a:rPr>
              <a:t>();</a:t>
            </a:r>
          </a:p>
          <a:p>
            <a:endParaRPr lang="de-DE" sz="1000" dirty="0">
              <a:solidFill>
                <a:srgbClr val="000000"/>
              </a:solidFill>
              <a:latin typeface="Source Code Pro"/>
              <a:cs typeface="Source Code Pro"/>
            </a:endParaRPr>
          </a:p>
          <a:p>
            <a:r>
              <a:rPr lang="de-DE" sz="1000" dirty="0" err="1" smtClean="0">
                <a:solidFill>
                  <a:schemeClr val="tx1"/>
                </a:solidFill>
                <a:latin typeface="Source Code Pro"/>
                <a:cs typeface="Source Code Pro"/>
              </a:rPr>
              <a:t>int</a:t>
            </a:r>
            <a:r>
              <a:rPr lang="de-DE" sz="1000" dirty="0" smtClean="0">
                <a:solidFill>
                  <a:schemeClr val="tx1"/>
                </a:solidFill>
                <a:latin typeface="Source Code Pro"/>
                <a:cs typeface="Source Code Pro"/>
              </a:rPr>
              <a:t> </a:t>
            </a:r>
            <a:r>
              <a:rPr lang="de-DE" sz="1000" dirty="0" err="1">
                <a:solidFill>
                  <a:schemeClr val="tx1"/>
                </a:solidFill>
                <a:latin typeface="Source Code Pro"/>
                <a:cs typeface="Source Code Pro"/>
              </a:rPr>
              <a:t>day</a:t>
            </a:r>
            <a:r>
              <a:rPr lang="de-DE" sz="1000" dirty="0">
                <a:solidFill>
                  <a:schemeClr val="tx1"/>
                </a:solidFill>
                <a:latin typeface="Source Code Pro"/>
                <a:cs typeface="Source Code Pro"/>
              </a:rPr>
              <a:t> = </a:t>
            </a:r>
            <a:r>
              <a:rPr lang="de-DE" sz="1000" dirty="0" err="1">
                <a:solidFill>
                  <a:schemeClr val="tx1"/>
                </a:solidFill>
                <a:latin typeface="Source Code Pro"/>
                <a:cs typeface="Source Code Pro"/>
              </a:rPr>
              <a:t>today.getDayOfMonth</a:t>
            </a:r>
            <a:r>
              <a:rPr lang="de-DE" sz="1000" dirty="0">
                <a:solidFill>
                  <a:schemeClr val="tx1"/>
                </a:solidFill>
                <a:latin typeface="Source Code Pro"/>
                <a:cs typeface="Source Code Pro"/>
              </a:rPr>
              <a:t>();</a:t>
            </a:r>
          </a:p>
          <a:p>
            <a:r>
              <a:rPr lang="de-DE" sz="1000" dirty="0" err="1" smtClean="0">
                <a:solidFill>
                  <a:schemeClr val="tx1"/>
                </a:solidFill>
                <a:latin typeface="Source Code Pro"/>
                <a:cs typeface="Source Code Pro"/>
              </a:rPr>
              <a:t>int</a:t>
            </a:r>
            <a:r>
              <a:rPr lang="de-DE" sz="1000" dirty="0" smtClean="0">
                <a:solidFill>
                  <a:schemeClr val="tx1"/>
                </a:solidFill>
                <a:latin typeface="Source Code Pro"/>
                <a:cs typeface="Source Code Pro"/>
              </a:rPr>
              <a:t> </a:t>
            </a:r>
            <a:r>
              <a:rPr lang="de-DE" sz="1000" dirty="0" err="1">
                <a:solidFill>
                  <a:schemeClr val="tx1"/>
                </a:solidFill>
                <a:latin typeface="Source Code Pro"/>
                <a:cs typeface="Source Code Pro"/>
              </a:rPr>
              <a:t>month</a:t>
            </a:r>
            <a:r>
              <a:rPr lang="de-DE" sz="1000" dirty="0">
                <a:solidFill>
                  <a:schemeClr val="tx1"/>
                </a:solidFill>
                <a:latin typeface="Source Code Pro"/>
                <a:cs typeface="Source Code Pro"/>
              </a:rPr>
              <a:t> = </a:t>
            </a:r>
            <a:r>
              <a:rPr lang="de-DE" sz="1000" dirty="0" err="1">
                <a:solidFill>
                  <a:schemeClr val="tx1"/>
                </a:solidFill>
                <a:latin typeface="Source Code Pro"/>
                <a:cs typeface="Source Code Pro"/>
              </a:rPr>
              <a:t>today.getMonthValue</a:t>
            </a:r>
            <a:r>
              <a:rPr lang="de-DE" sz="1000" dirty="0">
                <a:solidFill>
                  <a:schemeClr val="tx1"/>
                </a:solidFill>
                <a:latin typeface="Source Code Pro"/>
                <a:cs typeface="Source Code Pro"/>
              </a:rPr>
              <a:t>();</a:t>
            </a:r>
          </a:p>
          <a:p>
            <a:r>
              <a:rPr lang="de-DE" sz="1000" dirty="0" err="1" smtClean="0">
                <a:solidFill>
                  <a:schemeClr val="tx1"/>
                </a:solidFill>
                <a:latin typeface="Source Code Pro"/>
                <a:cs typeface="Source Code Pro"/>
              </a:rPr>
              <a:t>Month</a:t>
            </a:r>
            <a:r>
              <a:rPr lang="de-DE" sz="1000" dirty="0" smtClean="0">
                <a:solidFill>
                  <a:schemeClr val="tx1"/>
                </a:solidFill>
                <a:latin typeface="Source Code Pro"/>
                <a:cs typeface="Source Code Pro"/>
              </a:rPr>
              <a:t> </a:t>
            </a:r>
            <a:r>
              <a:rPr lang="de-DE" sz="1000" dirty="0" err="1">
                <a:solidFill>
                  <a:schemeClr val="tx1"/>
                </a:solidFill>
                <a:latin typeface="Source Code Pro"/>
                <a:cs typeface="Source Code Pro"/>
              </a:rPr>
              <a:t>monthname</a:t>
            </a:r>
            <a:r>
              <a:rPr lang="de-DE" sz="1000" dirty="0">
                <a:solidFill>
                  <a:schemeClr val="tx1"/>
                </a:solidFill>
                <a:latin typeface="Source Code Pro"/>
                <a:cs typeface="Source Code Pro"/>
              </a:rPr>
              <a:t> = </a:t>
            </a:r>
            <a:r>
              <a:rPr lang="de-DE" sz="1000" dirty="0" err="1">
                <a:solidFill>
                  <a:schemeClr val="tx1"/>
                </a:solidFill>
                <a:latin typeface="Source Code Pro"/>
                <a:cs typeface="Source Code Pro"/>
              </a:rPr>
              <a:t>today.getMonth</a:t>
            </a:r>
            <a:r>
              <a:rPr lang="de-DE" sz="1000" dirty="0">
                <a:solidFill>
                  <a:schemeClr val="tx1"/>
                </a:solidFill>
                <a:latin typeface="Source Code Pro"/>
                <a:cs typeface="Source Code Pro"/>
              </a:rPr>
              <a:t>();</a:t>
            </a:r>
          </a:p>
          <a:p>
            <a:r>
              <a:rPr lang="de-DE" sz="1000" dirty="0" err="1" smtClean="0">
                <a:solidFill>
                  <a:schemeClr val="tx1"/>
                </a:solidFill>
                <a:latin typeface="Source Code Pro"/>
                <a:cs typeface="Source Code Pro"/>
              </a:rPr>
              <a:t>int</a:t>
            </a:r>
            <a:r>
              <a:rPr lang="de-DE" sz="1000" dirty="0" smtClean="0">
                <a:solidFill>
                  <a:schemeClr val="tx1"/>
                </a:solidFill>
                <a:latin typeface="Source Code Pro"/>
                <a:cs typeface="Source Code Pro"/>
              </a:rPr>
              <a:t> </a:t>
            </a:r>
            <a:r>
              <a:rPr lang="de-DE" sz="1000" dirty="0" err="1">
                <a:solidFill>
                  <a:schemeClr val="tx1"/>
                </a:solidFill>
                <a:latin typeface="Source Code Pro"/>
                <a:cs typeface="Source Code Pro"/>
              </a:rPr>
              <a:t>year</a:t>
            </a:r>
            <a:r>
              <a:rPr lang="de-DE" sz="1000" dirty="0">
                <a:solidFill>
                  <a:schemeClr val="tx1"/>
                </a:solidFill>
                <a:latin typeface="Source Code Pro"/>
                <a:cs typeface="Source Code Pro"/>
              </a:rPr>
              <a:t> = </a:t>
            </a:r>
            <a:r>
              <a:rPr lang="de-DE" sz="1000" dirty="0" err="1">
                <a:solidFill>
                  <a:schemeClr val="tx1"/>
                </a:solidFill>
                <a:latin typeface="Source Code Pro"/>
                <a:cs typeface="Source Code Pro"/>
              </a:rPr>
              <a:t>today.getYear</a:t>
            </a:r>
            <a:r>
              <a:rPr lang="de-DE" sz="1000" dirty="0">
                <a:solidFill>
                  <a:schemeClr val="tx1"/>
                </a:solidFill>
                <a:latin typeface="Source Code Pro"/>
                <a:cs typeface="Source Code Pro"/>
              </a:rPr>
              <a:t>();</a:t>
            </a:r>
          </a:p>
          <a:p>
            <a:r>
              <a:rPr lang="de-DE" sz="1000" dirty="0">
                <a:solidFill>
                  <a:schemeClr val="tx1"/>
                </a:solidFill>
                <a:latin typeface="Source Code Pro"/>
                <a:cs typeface="Source Code Pro"/>
              </a:rPr>
              <a:t>		</a:t>
            </a:r>
          </a:p>
          <a:p>
            <a:r>
              <a:rPr lang="de-DE" sz="1000" dirty="0" err="1" smtClean="0">
                <a:solidFill>
                  <a:schemeClr val="tx1"/>
                </a:solidFill>
                <a:latin typeface="Source Code Pro"/>
                <a:cs typeface="Source Code Pro"/>
              </a:rPr>
              <a:t>System.</a:t>
            </a:r>
            <a:r>
              <a:rPr lang="de-DE" sz="1000" b="1" i="1" dirty="0" err="1" smtClean="0">
                <a:solidFill>
                  <a:srgbClr val="0000FF"/>
                </a:solidFill>
                <a:latin typeface="Source Code Pro"/>
                <a:cs typeface="Source Code Pro"/>
              </a:rPr>
              <a:t>out</a:t>
            </a:r>
            <a:r>
              <a:rPr lang="de-DE" sz="1000" dirty="0" err="1" smtClean="0">
                <a:solidFill>
                  <a:schemeClr val="tx1"/>
                </a:solidFill>
                <a:latin typeface="Source Code Pro"/>
                <a:cs typeface="Source Code Pro"/>
              </a:rPr>
              <a:t>.printf</a:t>
            </a:r>
            <a:r>
              <a:rPr lang="de-DE" sz="1000" dirty="0" smtClean="0">
                <a:solidFill>
                  <a:schemeClr val="tx1"/>
                </a:solidFill>
                <a:latin typeface="Source Code Pro"/>
                <a:cs typeface="Source Code Pro"/>
              </a:rPr>
              <a:t>(</a:t>
            </a:r>
          </a:p>
          <a:p>
            <a:r>
              <a:rPr lang="de-DE" sz="1000" dirty="0">
                <a:solidFill>
                  <a:schemeClr val="tx1"/>
                </a:solidFill>
                <a:latin typeface="Source Code Pro"/>
                <a:cs typeface="Source Code Pro"/>
              </a:rPr>
              <a:t> </a:t>
            </a:r>
            <a:r>
              <a:rPr lang="de-DE" sz="1000" dirty="0" smtClean="0">
                <a:solidFill>
                  <a:schemeClr val="tx1"/>
                </a:solidFill>
                <a:latin typeface="Source Code Pro"/>
                <a:cs typeface="Source Code Pro"/>
              </a:rPr>
              <a:t>   "</a:t>
            </a:r>
            <a:r>
              <a:rPr lang="de-DE" sz="1000" dirty="0">
                <a:solidFill>
                  <a:schemeClr val="tx1"/>
                </a:solidFill>
                <a:latin typeface="Source Code Pro"/>
                <a:cs typeface="Source Code Pro"/>
              </a:rPr>
              <a:t>Tag %s, Monat %s (%s), Jahr %</a:t>
            </a:r>
            <a:r>
              <a:rPr lang="de-DE" sz="1000" dirty="0" err="1">
                <a:solidFill>
                  <a:schemeClr val="tx1"/>
                </a:solidFill>
                <a:latin typeface="Source Code Pro"/>
                <a:cs typeface="Source Code Pro"/>
              </a:rPr>
              <a:t>s%n%n</a:t>
            </a:r>
            <a:r>
              <a:rPr lang="de-DE" sz="1000" dirty="0">
                <a:solidFill>
                  <a:schemeClr val="tx1"/>
                </a:solidFill>
                <a:latin typeface="Source Code Pro"/>
                <a:cs typeface="Source Code Pro"/>
              </a:rPr>
              <a:t>",</a:t>
            </a:r>
          </a:p>
          <a:p>
            <a:r>
              <a:rPr lang="de-DE" sz="1000" dirty="0" smtClean="0">
                <a:solidFill>
                  <a:schemeClr val="tx1"/>
                </a:solidFill>
                <a:latin typeface="Source Code Pro"/>
                <a:cs typeface="Source Code Pro"/>
              </a:rPr>
              <a:t>    </a:t>
            </a:r>
            <a:r>
              <a:rPr lang="de-DE" sz="1000" dirty="0" err="1" smtClean="0">
                <a:solidFill>
                  <a:schemeClr val="tx1"/>
                </a:solidFill>
                <a:latin typeface="Source Code Pro"/>
                <a:cs typeface="Source Code Pro"/>
              </a:rPr>
              <a:t>day</a:t>
            </a:r>
            <a:r>
              <a:rPr lang="de-DE" sz="1000" dirty="0">
                <a:solidFill>
                  <a:schemeClr val="tx1"/>
                </a:solidFill>
                <a:latin typeface="Source Code Pro"/>
                <a:cs typeface="Source Code Pro"/>
              </a:rPr>
              <a:t>, </a:t>
            </a:r>
            <a:r>
              <a:rPr lang="de-DE" sz="1000" dirty="0" err="1">
                <a:solidFill>
                  <a:schemeClr val="tx1"/>
                </a:solidFill>
                <a:latin typeface="Source Code Pro"/>
                <a:cs typeface="Source Code Pro"/>
              </a:rPr>
              <a:t>month</a:t>
            </a:r>
            <a:r>
              <a:rPr lang="de-DE" sz="1000" dirty="0">
                <a:solidFill>
                  <a:schemeClr val="tx1"/>
                </a:solidFill>
                <a:latin typeface="Source Code Pro"/>
                <a:cs typeface="Source Code Pro"/>
              </a:rPr>
              <a:t>, </a:t>
            </a:r>
            <a:r>
              <a:rPr lang="de-DE" sz="1000" dirty="0" err="1">
                <a:solidFill>
                  <a:schemeClr val="tx1"/>
                </a:solidFill>
                <a:latin typeface="Source Code Pro"/>
                <a:cs typeface="Source Code Pro"/>
              </a:rPr>
              <a:t>monthname</a:t>
            </a:r>
            <a:r>
              <a:rPr lang="de-DE" sz="1000" dirty="0">
                <a:solidFill>
                  <a:schemeClr val="tx1"/>
                </a:solidFill>
                <a:latin typeface="Source Code Pro"/>
                <a:cs typeface="Source Code Pro"/>
              </a:rPr>
              <a:t>, </a:t>
            </a:r>
            <a:r>
              <a:rPr lang="de-DE" sz="1000" dirty="0" err="1">
                <a:solidFill>
                  <a:schemeClr val="tx1"/>
                </a:solidFill>
                <a:latin typeface="Source Code Pro"/>
                <a:cs typeface="Source Code Pro"/>
              </a:rPr>
              <a:t>year</a:t>
            </a:r>
            <a:endParaRPr lang="de-DE" sz="1000" dirty="0">
              <a:solidFill>
                <a:schemeClr val="tx1"/>
              </a:solidFill>
              <a:latin typeface="Source Code Pro"/>
              <a:cs typeface="Source Code Pro"/>
            </a:endParaRPr>
          </a:p>
          <a:p>
            <a:r>
              <a:rPr lang="de-DE" sz="1000" dirty="0" smtClean="0">
                <a:solidFill>
                  <a:schemeClr val="tx1"/>
                </a:solidFill>
                <a:latin typeface="Source Code Pro"/>
                <a:cs typeface="Source Code Pro"/>
              </a:rPr>
              <a:t>)</a:t>
            </a:r>
            <a:r>
              <a:rPr lang="de-DE" sz="1000" dirty="0">
                <a:solidFill>
                  <a:schemeClr val="tx1"/>
                </a:solidFill>
                <a:latin typeface="Source Code Pro"/>
                <a:cs typeface="Source Code Pro"/>
              </a:rPr>
              <a:t>;</a:t>
            </a:r>
          </a:p>
        </p:txBody>
      </p:sp>
      <p:sp>
        <p:nvSpPr>
          <p:cNvPr id="14" name="Rechteck 13"/>
          <p:cNvSpPr/>
          <p:nvPr/>
        </p:nvSpPr>
        <p:spPr>
          <a:xfrm>
            <a:off x="4679950" y="1556792"/>
            <a:ext cx="4103688" cy="443602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de-DE" sz="1000" i="1" dirty="0">
                <a:solidFill>
                  <a:schemeClr val="accent1">
                    <a:lumMod val="75000"/>
                  </a:schemeClr>
                </a:solidFill>
                <a:latin typeface="Source Code Pro"/>
                <a:cs typeface="Source Code Pro"/>
              </a:rPr>
              <a:t>// </a:t>
            </a:r>
            <a:r>
              <a:rPr lang="de-DE" sz="1000" i="1" dirty="0" smtClean="0">
                <a:solidFill>
                  <a:schemeClr val="accent1">
                    <a:lumMod val="75000"/>
                  </a:schemeClr>
                </a:solidFill>
                <a:latin typeface="Source Code Pro"/>
                <a:cs typeface="Source Code Pro"/>
              </a:rPr>
              <a:t>Zeitzonen</a:t>
            </a:r>
            <a:endParaRPr lang="de-DE" sz="1000" dirty="0" smtClean="0">
              <a:solidFill>
                <a:srgbClr val="000000"/>
              </a:solidFill>
              <a:latin typeface="Source Code Pro"/>
              <a:cs typeface="Source Code Pro"/>
            </a:endParaRPr>
          </a:p>
          <a:p>
            <a:r>
              <a:rPr lang="de-DE" sz="1000" dirty="0" err="1" smtClean="0">
                <a:solidFill>
                  <a:srgbClr val="000000"/>
                </a:solidFill>
                <a:latin typeface="Source Code Pro"/>
                <a:cs typeface="Source Code Pro"/>
              </a:rPr>
              <a:t>LocalTime</a:t>
            </a:r>
            <a:r>
              <a:rPr lang="de-DE" sz="1000" dirty="0" smtClean="0">
                <a:solidFill>
                  <a:srgbClr val="000000"/>
                </a:solidFill>
                <a:latin typeface="Source Code Pro"/>
                <a:cs typeface="Source Code Pro"/>
              </a:rPr>
              <a:t> </a:t>
            </a:r>
            <a:r>
              <a:rPr lang="de-DE" sz="1000" dirty="0" err="1">
                <a:solidFill>
                  <a:srgbClr val="000000"/>
                </a:solidFill>
                <a:latin typeface="Source Code Pro"/>
                <a:cs typeface="Source Code Pro"/>
              </a:rPr>
              <a:t>now</a:t>
            </a:r>
            <a:r>
              <a:rPr lang="de-DE" sz="1000" dirty="0">
                <a:solidFill>
                  <a:srgbClr val="000000"/>
                </a:solidFill>
                <a:latin typeface="Source Code Pro"/>
                <a:cs typeface="Source Code Pro"/>
              </a:rPr>
              <a:t> = </a:t>
            </a:r>
            <a:r>
              <a:rPr lang="de-DE" sz="1000" dirty="0" err="1">
                <a:solidFill>
                  <a:srgbClr val="000000"/>
                </a:solidFill>
                <a:latin typeface="Source Code Pro"/>
                <a:cs typeface="Source Code Pro"/>
              </a:rPr>
              <a:t>LocalTime.</a:t>
            </a:r>
            <a:r>
              <a:rPr lang="de-DE" sz="1000" i="1" dirty="0" err="1">
                <a:solidFill>
                  <a:srgbClr val="000000"/>
                </a:solidFill>
                <a:latin typeface="Source Code Pro"/>
                <a:cs typeface="Source Code Pro"/>
              </a:rPr>
              <a:t>now</a:t>
            </a:r>
            <a:r>
              <a:rPr lang="de-DE" sz="1000" dirty="0">
                <a:solidFill>
                  <a:srgbClr val="000000"/>
                </a:solidFill>
                <a:latin typeface="Source Code Pro"/>
                <a:cs typeface="Source Code Pro"/>
              </a:rPr>
              <a:t>();</a:t>
            </a:r>
          </a:p>
          <a:p>
            <a:r>
              <a:rPr lang="de-DE" sz="1000" dirty="0" err="1" smtClean="0">
                <a:solidFill>
                  <a:srgbClr val="000000"/>
                </a:solidFill>
                <a:latin typeface="Source Code Pro"/>
                <a:cs typeface="Source Code Pro"/>
              </a:rPr>
              <a:t>LocalTime</a:t>
            </a:r>
            <a:r>
              <a:rPr lang="de-DE" sz="1000" dirty="0" smtClean="0">
                <a:solidFill>
                  <a:srgbClr val="000000"/>
                </a:solidFill>
                <a:latin typeface="Source Code Pro"/>
                <a:cs typeface="Source Code Pro"/>
              </a:rPr>
              <a:t> </a:t>
            </a:r>
            <a:r>
              <a:rPr lang="de-DE" sz="1000" dirty="0" err="1">
                <a:solidFill>
                  <a:srgbClr val="000000"/>
                </a:solidFill>
                <a:latin typeface="Source Code Pro"/>
                <a:cs typeface="Source Code Pro"/>
              </a:rPr>
              <a:t>nyTime</a:t>
            </a:r>
            <a:r>
              <a:rPr lang="de-DE" sz="1000" dirty="0">
                <a:solidFill>
                  <a:srgbClr val="000000"/>
                </a:solidFill>
                <a:latin typeface="Source Code Pro"/>
                <a:cs typeface="Source Code Pro"/>
              </a:rPr>
              <a:t> </a:t>
            </a:r>
            <a:r>
              <a:rPr lang="de-DE" sz="1000" dirty="0" smtClean="0">
                <a:solidFill>
                  <a:srgbClr val="000000"/>
                </a:solidFill>
                <a:latin typeface="Source Code Pro"/>
                <a:cs typeface="Source Code Pro"/>
              </a:rPr>
              <a:t>=</a:t>
            </a:r>
          </a:p>
          <a:p>
            <a:r>
              <a:rPr lang="de-DE" sz="1000" dirty="0">
                <a:solidFill>
                  <a:srgbClr val="000000"/>
                </a:solidFill>
                <a:latin typeface="Source Code Pro"/>
                <a:cs typeface="Source Code Pro"/>
              </a:rPr>
              <a:t> </a:t>
            </a:r>
            <a:r>
              <a:rPr lang="de-DE" sz="1000" dirty="0" smtClean="0">
                <a:solidFill>
                  <a:srgbClr val="000000"/>
                </a:solidFill>
                <a:latin typeface="Source Code Pro"/>
                <a:cs typeface="Source Code Pro"/>
              </a:rPr>
              <a:t>   </a:t>
            </a:r>
            <a:r>
              <a:rPr lang="de-DE" sz="1000" dirty="0" err="1" smtClean="0">
                <a:solidFill>
                  <a:srgbClr val="000000"/>
                </a:solidFill>
                <a:latin typeface="Source Code Pro"/>
                <a:cs typeface="Source Code Pro"/>
              </a:rPr>
              <a:t>LocalTime.now</a:t>
            </a:r>
            <a:r>
              <a:rPr lang="de-DE" sz="1000" dirty="0">
                <a:solidFill>
                  <a:srgbClr val="000000"/>
                </a:solidFill>
                <a:latin typeface="Source Code Pro"/>
                <a:cs typeface="Source Code Pro"/>
              </a:rPr>
              <a:t>(</a:t>
            </a:r>
            <a:r>
              <a:rPr lang="de-DE" sz="1000" dirty="0" err="1">
                <a:solidFill>
                  <a:srgbClr val="000000"/>
                </a:solidFill>
                <a:latin typeface="Source Code Pro"/>
                <a:cs typeface="Source Code Pro"/>
              </a:rPr>
              <a:t>ZoneId.</a:t>
            </a:r>
            <a:r>
              <a:rPr lang="de-DE" sz="1000" i="1" dirty="0" err="1">
                <a:solidFill>
                  <a:srgbClr val="000000"/>
                </a:solidFill>
                <a:latin typeface="Source Code Pro"/>
                <a:cs typeface="Source Code Pro"/>
              </a:rPr>
              <a:t>of</a:t>
            </a:r>
            <a:r>
              <a:rPr lang="de-DE" sz="1000" dirty="0">
                <a:solidFill>
                  <a:srgbClr val="000000"/>
                </a:solidFill>
                <a:latin typeface="Source Code Pro"/>
                <a:cs typeface="Source Code Pro"/>
              </a:rPr>
              <a:t>("</a:t>
            </a:r>
            <a:r>
              <a:rPr lang="de-DE" sz="1000" dirty="0" err="1">
                <a:solidFill>
                  <a:srgbClr val="000000"/>
                </a:solidFill>
                <a:latin typeface="Source Code Pro"/>
                <a:cs typeface="Source Code Pro"/>
              </a:rPr>
              <a:t>America</a:t>
            </a:r>
            <a:r>
              <a:rPr lang="de-DE" sz="1000" dirty="0">
                <a:solidFill>
                  <a:srgbClr val="000000"/>
                </a:solidFill>
                <a:latin typeface="Source Code Pro"/>
                <a:cs typeface="Source Code Pro"/>
              </a:rPr>
              <a:t>/</a:t>
            </a:r>
            <a:r>
              <a:rPr lang="de-DE" sz="1000" dirty="0" err="1">
                <a:solidFill>
                  <a:srgbClr val="000000"/>
                </a:solidFill>
                <a:latin typeface="Source Code Pro"/>
                <a:cs typeface="Source Code Pro"/>
              </a:rPr>
              <a:t>New_York</a:t>
            </a:r>
            <a:r>
              <a:rPr lang="de-DE" sz="1000" dirty="0">
                <a:solidFill>
                  <a:srgbClr val="000000"/>
                </a:solidFill>
                <a:latin typeface="Source Code Pro"/>
                <a:cs typeface="Source Code Pro"/>
              </a:rPr>
              <a:t>"))</a:t>
            </a:r>
            <a:r>
              <a:rPr lang="de-DE" sz="1000" dirty="0" smtClean="0">
                <a:solidFill>
                  <a:srgbClr val="000000"/>
                </a:solidFill>
                <a:latin typeface="Source Code Pro"/>
                <a:cs typeface="Source Code Pro"/>
              </a:rPr>
              <a:t>;</a:t>
            </a:r>
          </a:p>
          <a:p>
            <a:endParaRPr lang="de-DE" sz="1000" dirty="0">
              <a:solidFill>
                <a:srgbClr val="000000"/>
              </a:solidFill>
              <a:latin typeface="Source Code Pro"/>
              <a:cs typeface="Source Code Pro"/>
            </a:endParaRPr>
          </a:p>
          <a:p>
            <a:r>
              <a:rPr lang="de-DE" sz="1000" i="1" dirty="0" smtClean="0">
                <a:solidFill>
                  <a:schemeClr val="accent1">
                    <a:lumMod val="75000"/>
                  </a:schemeClr>
                </a:solidFill>
                <a:latin typeface="Source Code Pro"/>
                <a:cs typeface="Source Code Pro"/>
              </a:rPr>
              <a:t>// Spezielle Objekte</a:t>
            </a:r>
          </a:p>
          <a:p>
            <a:endParaRPr lang="de-DE" sz="1000" i="1" dirty="0">
              <a:solidFill>
                <a:schemeClr val="accent1">
                  <a:lumMod val="75000"/>
                </a:schemeClr>
              </a:solidFill>
              <a:latin typeface="Source Code Pro"/>
              <a:cs typeface="Source Code Pro"/>
            </a:endParaRPr>
          </a:p>
          <a:p>
            <a:r>
              <a:rPr lang="de-DE" sz="1000" i="1" dirty="0" smtClean="0">
                <a:solidFill>
                  <a:schemeClr val="accent1">
                    <a:lumMod val="75000"/>
                  </a:schemeClr>
                </a:solidFill>
                <a:latin typeface="Source Code Pro"/>
                <a:cs typeface="Source Code Pro"/>
              </a:rPr>
              <a:t>// Jahr/Monat – Kreditkarten</a:t>
            </a:r>
          </a:p>
          <a:p>
            <a:pPr marL="271463" indent="-271463"/>
            <a:r>
              <a:rPr lang="de-DE" sz="1000" dirty="0" err="1">
                <a:solidFill>
                  <a:schemeClr val="tx1"/>
                </a:solidFill>
                <a:latin typeface="Source Code Pro"/>
                <a:cs typeface="Source Code Pro"/>
              </a:rPr>
              <a:t>YearMonth</a:t>
            </a:r>
            <a:r>
              <a:rPr lang="de-DE" sz="1000" dirty="0">
                <a:solidFill>
                  <a:schemeClr val="tx1"/>
                </a:solidFill>
                <a:latin typeface="Source Code Pro"/>
                <a:cs typeface="Source Code Pro"/>
              </a:rPr>
              <a:t> </a:t>
            </a:r>
            <a:r>
              <a:rPr lang="de-DE" sz="1000" dirty="0" err="1">
                <a:solidFill>
                  <a:schemeClr val="tx1"/>
                </a:solidFill>
                <a:latin typeface="Source Code Pro"/>
                <a:cs typeface="Source Code Pro"/>
              </a:rPr>
              <a:t>creditCardExpiry</a:t>
            </a:r>
            <a:r>
              <a:rPr lang="de-DE" sz="1000" dirty="0">
                <a:solidFill>
                  <a:schemeClr val="tx1"/>
                </a:solidFill>
                <a:latin typeface="Source Code Pro"/>
                <a:cs typeface="Source Code Pro"/>
              </a:rPr>
              <a:t> = </a:t>
            </a:r>
            <a:r>
              <a:rPr lang="de-DE" sz="1000" dirty="0" err="1">
                <a:solidFill>
                  <a:schemeClr val="tx1"/>
                </a:solidFill>
                <a:latin typeface="Source Code Pro"/>
                <a:cs typeface="Source Code Pro"/>
              </a:rPr>
              <a:t>YearMonth.</a:t>
            </a:r>
            <a:r>
              <a:rPr lang="de-DE" sz="1000" i="1" dirty="0" err="1">
                <a:solidFill>
                  <a:schemeClr val="tx1"/>
                </a:solidFill>
                <a:latin typeface="Source Code Pro"/>
                <a:cs typeface="Source Code Pro"/>
              </a:rPr>
              <a:t>of</a:t>
            </a:r>
            <a:r>
              <a:rPr lang="de-DE" sz="1000" dirty="0">
                <a:solidFill>
                  <a:schemeClr val="tx1"/>
                </a:solidFill>
                <a:latin typeface="Source Code Pro"/>
                <a:cs typeface="Source Code Pro"/>
              </a:rPr>
              <a:t>(2018, </a:t>
            </a:r>
            <a:r>
              <a:rPr lang="de-DE" sz="1000" dirty="0" err="1">
                <a:solidFill>
                  <a:schemeClr val="tx1"/>
                </a:solidFill>
                <a:latin typeface="Source Code Pro"/>
                <a:cs typeface="Source Code Pro"/>
              </a:rPr>
              <a:t>Month.</a:t>
            </a:r>
            <a:r>
              <a:rPr lang="de-DE" sz="1000" b="1" i="1" dirty="0" err="1">
                <a:solidFill>
                  <a:srgbClr val="0000FF"/>
                </a:solidFill>
                <a:latin typeface="Source Code Pro"/>
                <a:cs typeface="Source Code Pro"/>
              </a:rPr>
              <a:t>FEBRUARY</a:t>
            </a:r>
            <a:r>
              <a:rPr lang="de-DE" sz="1000" dirty="0">
                <a:solidFill>
                  <a:schemeClr val="tx1"/>
                </a:solidFill>
                <a:latin typeface="Source Code Pro"/>
                <a:cs typeface="Source Code Pro"/>
              </a:rPr>
              <a:t>);</a:t>
            </a:r>
            <a:endParaRPr lang="de-DE" sz="1000" dirty="0" smtClean="0">
              <a:solidFill>
                <a:schemeClr val="tx1"/>
              </a:solidFill>
              <a:latin typeface="Source Code Pro"/>
              <a:cs typeface="Source Code Pro"/>
            </a:endParaRPr>
          </a:p>
          <a:p>
            <a:endParaRPr lang="de-DE" sz="1000" i="1" dirty="0">
              <a:solidFill>
                <a:schemeClr val="accent1">
                  <a:lumMod val="75000"/>
                </a:schemeClr>
              </a:solidFill>
              <a:latin typeface="Source Code Pro"/>
              <a:cs typeface="Source Code Pro"/>
            </a:endParaRPr>
          </a:p>
          <a:p>
            <a:r>
              <a:rPr lang="de-DE" sz="1000" i="1" dirty="0" smtClean="0">
                <a:solidFill>
                  <a:schemeClr val="accent1">
                    <a:lumMod val="75000"/>
                  </a:schemeClr>
                </a:solidFill>
                <a:latin typeface="Source Code Pro"/>
                <a:cs typeface="Source Code Pro"/>
              </a:rPr>
              <a:t>// Monat/Tag - Geburtstag</a:t>
            </a:r>
          </a:p>
          <a:p>
            <a:r>
              <a:rPr lang="de-DE" sz="1000" dirty="0" err="1" smtClean="0">
                <a:solidFill>
                  <a:srgbClr val="000000"/>
                </a:solidFill>
                <a:latin typeface="Source Code Pro"/>
                <a:cs typeface="Source Code Pro"/>
              </a:rPr>
              <a:t>LocalDate</a:t>
            </a:r>
            <a:r>
              <a:rPr lang="de-DE" sz="1000" dirty="0" smtClean="0">
                <a:solidFill>
                  <a:srgbClr val="000000"/>
                </a:solidFill>
                <a:latin typeface="Source Code Pro"/>
                <a:cs typeface="Source Code Pro"/>
              </a:rPr>
              <a:t> </a:t>
            </a:r>
            <a:r>
              <a:rPr lang="de-DE" sz="1000" dirty="0" err="1">
                <a:solidFill>
                  <a:srgbClr val="000000"/>
                </a:solidFill>
                <a:latin typeface="Source Code Pro"/>
                <a:cs typeface="Source Code Pro"/>
              </a:rPr>
              <a:t>holger</a:t>
            </a:r>
            <a:r>
              <a:rPr lang="de-DE" sz="1000" dirty="0">
                <a:solidFill>
                  <a:srgbClr val="000000"/>
                </a:solidFill>
                <a:latin typeface="Source Code Pro"/>
                <a:cs typeface="Source Code Pro"/>
              </a:rPr>
              <a:t> = </a:t>
            </a:r>
            <a:r>
              <a:rPr lang="de-DE" sz="1000" dirty="0" err="1">
                <a:solidFill>
                  <a:srgbClr val="000000"/>
                </a:solidFill>
                <a:latin typeface="Source Code Pro"/>
                <a:cs typeface="Source Code Pro"/>
              </a:rPr>
              <a:t>LocalDate.</a:t>
            </a:r>
            <a:r>
              <a:rPr lang="de-DE" sz="1000" i="1" dirty="0" err="1">
                <a:solidFill>
                  <a:srgbClr val="000000"/>
                </a:solidFill>
                <a:latin typeface="Source Code Pro"/>
                <a:cs typeface="Source Code Pro"/>
              </a:rPr>
              <a:t>of</a:t>
            </a:r>
            <a:r>
              <a:rPr lang="de-DE" sz="1000" dirty="0">
                <a:solidFill>
                  <a:srgbClr val="000000"/>
                </a:solidFill>
                <a:latin typeface="Source Code Pro"/>
                <a:cs typeface="Source Code Pro"/>
              </a:rPr>
              <a:t>(1945, 5,  25</a:t>
            </a:r>
            <a:r>
              <a:rPr lang="de-DE" sz="1000" dirty="0" smtClean="0">
                <a:solidFill>
                  <a:srgbClr val="000000"/>
                </a:solidFill>
                <a:latin typeface="Source Code Pro"/>
                <a:cs typeface="Source Code Pro"/>
              </a:rPr>
              <a:t>);</a:t>
            </a:r>
            <a:endParaRPr lang="de-DE" sz="1000" dirty="0">
              <a:solidFill>
                <a:srgbClr val="000000"/>
              </a:solidFill>
              <a:latin typeface="Source Code Pro"/>
              <a:cs typeface="Source Code Pro"/>
            </a:endParaRPr>
          </a:p>
          <a:p>
            <a:r>
              <a:rPr lang="de-DE" sz="1000" dirty="0" smtClean="0">
                <a:solidFill>
                  <a:srgbClr val="000000"/>
                </a:solidFill>
                <a:latin typeface="Source Code Pro"/>
                <a:cs typeface="Source Code Pro"/>
              </a:rPr>
              <a:t>List</a:t>
            </a:r>
            <a:r>
              <a:rPr lang="de-DE" sz="1000" dirty="0">
                <a:solidFill>
                  <a:srgbClr val="000000"/>
                </a:solidFill>
                <a:latin typeface="Source Code Pro"/>
                <a:cs typeface="Source Code Pro"/>
              </a:rPr>
              <a:t>&lt;Person&gt; </a:t>
            </a:r>
            <a:r>
              <a:rPr lang="de-DE" sz="1000" dirty="0" err="1">
                <a:solidFill>
                  <a:srgbClr val="000000"/>
                </a:solidFill>
                <a:latin typeface="Source Code Pro"/>
                <a:cs typeface="Source Code Pro"/>
              </a:rPr>
              <a:t>celebrities</a:t>
            </a:r>
            <a:r>
              <a:rPr lang="de-DE" sz="1000" dirty="0">
                <a:solidFill>
                  <a:srgbClr val="000000"/>
                </a:solidFill>
                <a:latin typeface="Source Code Pro"/>
                <a:cs typeface="Source Code Pro"/>
              </a:rPr>
              <a:t> = </a:t>
            </a:r>
            <a:r>
              <a:rPr lang="de-DE" sz="1000" dirty="0" err="1" smtClean="0">
                <a:solidFill>
                  <a:srgbClr val="000000"/>
                </a:solidFill>
                <a:latin typeface="Source Code Pro"/>
                <a:cs typeface="Source Code Pro"/>
              </a:rPr>
              <a:t>getCelebrities</a:t>
            </a:r>
            <a:r>
              <a:rPr lang="de-DE" sz="1000" dirty="0" smtClean="0">
                <a:solidFill>
                  <a:srgbClr val="000000"/>
                </a:solidFill>
                <a:latin typeface="Source Code Pro"/>
                <a:cs typeface="Source Code Pro"/>
              </a:rPr>
              <a:t>(</a:t>
            </a:r>
            <a:r>
              <a:rPr lang="de-DE" sz="1000" dirty="0">
                <a:solidFill>
                  <a:srgbClr val="000000"/>
                </a:solidFill>
                <a:latin typeface="Source Code Pro"/>
                <a:cs typeface="Source Code Pro"/>
              </a:rPr>
              <a:t>);</a:t>
            </a:r>
          </a:p>
          <a:p>
            <a:r>
              <a:rPr lang="de-DE" sz="1000" dirty="0">
                <a:solidFill>
                  <a:srgbClr val="000000"/>
                </a:solidFill>
                <a:latin typeface="Source Code Pro"/>
                <a:cs typeface="Source Code Pro"/>
              </a:rPr>
              <a:t>		</a:t>
            </a:r>
          </a:p>
          <a:p>
            <a:r>
              <a:rPr lang="de-DE" sz="1000" dirty="0" err="1" smtClean="0">
                <a:solidFill>
                  <a:srgbClr val="000000"/>
                </a:solidFill>
                <a:latin typeface="Source Code Pro"/>
                <a:cs typeface="Source Code Pro"/>
              </a:rPr>
              <a:t>System.</a:t>
            </a:r>
            <a:r>
              <a:rPr lang="de-DE" sz="1000" b="1" i="1" dirty="0" err="1" smtClean="0">
                <a:solidFill>
                  <a:srgbClr val="0000FF"/>
                </a:solidFill>
                <a:latin typeface="Source Code Pro"/>
                <a:cs typeface="Source Code Pro"/>
              </a:rPr>
              <a:t>out</a:t>
            </a:r>
            <a:r>
              <a:rPr lang="de-DE" sz="1000" dirty="0" err="1" smtClean="0">
                <a:solidFill>
                  <a:srgbClr val="000000"/>
                </a:solidFill>
                <a:latin typeface="Source Code Pro"/>
                <a:cs typeface="Source Code Pro"/>
              </a:rPr>
              <a:t>.printf</a:t>
            </a:r>
            <a:r>
              <a:rPr lang="de-DE" sz="1000" dirty="0">
                <a:solidFill>
                  <a:srgbClr val="000000"/>
                </a:solidFill>
                <a:latin typeface="Source Code Pro"/>
                <a:cs typeface="Source Code Pro"/>
              </a:rPr>
              <a:t>(</a:t>
            </a:r>
            <a:r>
              <a:rPr lang="de-DE" sz="1000" dirty="0" smtClean="0">
                <a:solidFill>
                  <a:srgbClr val="000000"/>
                </a:solidFill>
                <a:latin typeface="Source Code Pro"/>
                <a:cs typeface="Source Code Pro"/>
              </a:rPr>
              <a:t>"Wer </a:t>
            </a:r>
            <a:r>
              <a:rPr lang="de-DE" sz="1000" dirty="0">
                <a:solidFill>
                  <a:srgbClr val="000000"/>
                </a:solidFill>
                <a:latin typeface="Source Code Pro"/>
                <a:cs typeface="Source Code Pro"/>
              </a:rPr>
              <a:t>hat am selben </a:t>
            </a:r>
            <a:r>
              <a:rPr lang="de-DE" sz="1000" dirty="0" smtClean="0">
                <a:solidFill>
                  <a:srgbClr val="000000"/>
                </a:solidFill>
                <a:latin typeface="Source Code Pro"/>
                <a:cs typeface="Source Code Pro"/>
              </a:rPr>
              <a:t>Tag</a:t>
            </a:r>
          </a:p>
          <a:p>
            <a:r>
              <a:rPr lang="de-DE" sz="1000" dirty="0">
                <a:solidFill>
                  <a:srgbClr val="000000"/>
                </a:solidFill>
                <a:latin typeface="Source Code Pro"/>
                <a:cs typeface="Source Code Pro"/>
              </a:rPr>
              <a:t> </a:t>
            </a:r>
            <a:r>
              <a:rPr lang="de-DE" sz="1000" dirty="0" smtClean="0">
                <a:solidFill>
                  <a:srgbClr val="000000"/>
                </a:solidFill>
                <a:latin typeface="Source Code Pro"/>
                <a:cs typeface="Source Code Pro"/>
              </a:rPr>
              <a:t>   Geburtstag </a:t>
            </a:r>
            <a:r>
              <a:rPr lang="de-DE" sz="1000" dirty="0">
                <a:solidFill>
                  <a:srgbClr val="000000"/>
                </a:solidFill>
                <a:latin typeface="Source Code Pro"/>
                <a:cs typeface="Source Code Pro"/>
              </a:rPr>
              <a:t>wie Holger Hoffmann (%</a:t>
            </a:r>
            <a:r>
              <a:rPr lang="de-DE" sz="1000" dirty="0" err="1">
                <a:solidFill>
                  <a:srgbClr val="000000"/>
                </a:solidFill>
                <a:latin typeface="Source Code Pro"/>
                <a:cs typeface="Source Code Pro"/>
              </a:rPr>
              <a:t>s.%s</a:t>
            </a:r>
            <a:r>
              <a:rPr lang="de-DE" sz="1000" dirty="0">
                <a:solidFill>
                  <a:srgbClr val="000000"/>
                </a:solidFill>
                <a:latin typeface="Source Code Pro"/>
                <a:cs typeface="Source Code Pro"/>
              </a:rPr>
              <a:t>.)?%</a:t>
            </a:r>
            <a:r>
              <a:rPr lang="de-DE" sz="1000" dirty="0" err="1" smtClean="0">
                <a:solidFill>
                  <a:srgbClr val="000000"/>
                </a:solidFill>
                <a:latin typeface="Source Code Pro"/>
                <a:cs typeface="Source Code Pro"/>
              </a:rPr>
              <a:t>n</a:t>
            </a:r>
            <a:r>
              <a:rPr lang="de-DE" sz="1000" dirty="0" smtClean="0">
                <a:solidFill>
                  <a:srgbClr val="000000"/>
                </a:solidFill>
                <a:latin typeface="Source Code Pro"/>
                <a:cs typeface="Source Code Pro"/>
              </a:rPr>
              <a:t>“,</a:t>
            </a:r>
          </a:p>
          <a:p>
            <a:r>
              <a:rPr lang="de-DE" sz="1000" dirty="0">
                <a:solidFill>
                  <a:srgbClr val="000000"/>
                </a:solidFill>
                <a:latin typeface="Source Code Pro"/>
                <a:cs typeface="Source Code Pro"/>
              </a:rPr>
              <a:t> </a:t>
            </a:r>
            <a:r>
              <a:rPr lang="de-DE" sz="1000" dirty="0" smtClean="0">
                <a:solidFill>
                  <a:srgbClr val="000000"/>
                </a:solidFill>
                <a:latin typeface="Source Code Pro"/>
                <a:cs typeface="Source Code Pro"/>
              </a:rPr>
              <a:t>   </a:t>
            </a:r>
            <a:r>
              <a:rPr lang="de-DE" sz="1000" dirty="0" err="1" smtClean="0">
                <a:solidFill>
                  <a:srgbClr val="000000"/>
                </a:solidFill>
                <a:latin typeface="Source Code Pro"/>
                <a:cs typeface="Source Code Pro"/>
              </a:rPr>
              <a:t>holger.getMonth</a:t>
            </a:r>
            <a:r>
              <a:rPr lang="de-DE" sz="1000" dirty="0">
                <a:solidFill>
                  <a:srgbClr val="000000"/>
                </a:solidFill>
                <a:latin typeface="Source Code Pro"/>
                <a:cs typeface="Source Code Pro"/>
              </a:rPr>
              <a:t>(), </a:t>
            </a:r>
            <a:r>
              <a:rPr lang="de-DE" sz="1000" dirty="0" err="1">
                <a:solidFill>
                  <a:srgbClr val="000000"/>
                </a:solidFill>
                <a:latin typeface="Source Code Pro"/>
                <a:cs typeface="Source Code Pro"/>
              </a:rPr>
              <a:t>holger.getDayOfMonth</a:t>
            </a:r>
            <a:r>
              <a:rPr lang="de-DE" sz="1000" dirty="0">
                <a:solidFill>
                  <a:srgbClr val="000000"/>
                </a:solidFill>
                <a:latin typeface="Source Code Pro"/>
                <a:cs typeface="Source Code Pro"/>
              </a:rPr>
              <a:t>()</a:t>
            </a:r>
          </a:p>
          <a:p>
            <a:r>
              <a:rPr lang="de-DE" sz="1000" dirty="0" smtClean="0">
                <a:solidFill>
                  <a:srgbClr val="000000"/>
                </a:solidFill>
                <a:latin typeface="Source Code Pro"/>
                <a:cs typeface="Source Code Pro"/>
              </a:rPr>
              <a:t>)</a:t>
            </a:r>
            <a:r>
              <a:rPr lang="de-DE" sz="1000" dirty="0">
                <a:solidFill>
                  <a:srgbClr val="000000"/>
                </a:solidFill>
                <a:latin typeface="Source Code Pro"/>
                <a:cs typeface="Source Code Pro"/>
              </a:rPr>
              <a:t>;</a:t>
            </a:r>
          </a:p>
          <a:p>
            <a:r>
              <a:rPr lang="de-DE" sz="1000" dirty="0" err="1" smtClean="0">
                <a:solidFill>
                  <a:srgbClr val="000000"/>
                </a:solidFill>
                <a:latin typeface="Source Code Pro"/>
                <a:cs typeface="Source Code Pro"/>
              </a:rPr>
              <a:t>celebrities.stream</a:t>
            </a:r>
            <a:r>
              <a:rPr lang="de-DE" sz="1000" dirty="0">
                <a:solidFill>
                  <a:srgbClr val="000000"/>
                </a:solidFill>
                <a:latin typeface="Source Code Pro"/>
                <a:cs typeface="Source Code Pro"/>
              </a:rPr>
              <a:t>(</a:t>
            </a:r>
            <a:r>
              <a:rPr lang="de-DE" sz="1000" dirty="0" smtClean="0">
                <a:solidFill>
                  <a:srgbClr val="000000"/>
                </a:solidFill>
                <a:latin typeface="Source Code Pro"/>
                <a:cs typeface="Source Code Pro"/>
              </a:rPr>
              <a:t>)</a:t>
            </a:r>
          </a:p>
          <a:p>
            <a:r>
              <a:rPr lang="de-DE" sz="1000" dirty="0">
                <a:solidFill>
                  <a:srgbClr val="000000"/>
                </a:solidFill>
                <a:latin typeface="Source Code Pro"/>
                <a:cs typeface="Source Code Pro"/>
              </a:rPr>
              <a:t> </a:t>
            </a:r>
            <a:r>
              <a:rPr lang="de-DE" sz="1000" dirty="0" smtClean="0">
                <a:solidFill>
                  <a:srgbClr val="000000"/>
                </a:solidFill>
                <a:latin typeface="Source Code Pro"/>
                <a:cs typeface="Source Code Pro"/>
              </a:rPr>
              <a:t>   .</a:t>
            </a:r>
            <a:r>
              <a:rPr lang="de-DE" sz="1000" dirty="0" err="1">
                <a:solidFill>
                  <a:srgbClr val="000000"/>
                </a:solidFill>
                <a:latin typeface="Source Code Pro"/>
                <a:cs typeface="Source Code Pro"/>
              </a:rPr>
              <a:t>filter</a:t>
            </a:r>
            <a:r>
              <a:rPr lang="de-DE" sz="1000" dirty="0">
                <a:solidFill>
                  <a:srgbClr val="000000"/>
                </a:solidFill>
                <a:latin typeface="Source Code Pro"/>
                <a:cs typeface="Source Code Pro"/>
              </a:rPr>
              <a:t>(</a:t>
            </a:r>
            <a:r>
              <a:rPr lang="de-DE" sz="1000" dirty="0" smtClean="0">
                <a:solidFill>
                  <a:srgbClr val="000000"/>
                </a:solidFill>
                <a:latin typeface="Source Code Pro"/>
                <a:cs typeface="Source Code Pro"/>
              </a:rPr>
              <a:t>p-&gt;</a:t>
            </a:r>
            <a:r>
              <a:rPr lang="de-DE" sz="1000" dirty="0" err="1">
                <a:solidFill>
                  <a:srgbClr val="000000"/>
                </a:solidFill>
                <a:latin typeface="Source Code Pro"/>
                <a:cs typeface="Source Code Pro"/>
              </a:rPr>
              <a:t>MonthDay.</a:t>
            </a:r>
            <a:r>
              <a:rPr lang="de-DE" sz="1000" i="1" dirty="0" err="1">
                <a:solidFill>
                  <a:srgbClr val="000000"/>
                </a:solidFill>
                <a:latin typeface="Source Code Pro"/>
                <a:cs typeface="Source Code Pro"/>
              </a:rPr>
              <a:t>from</a:t>
            </a:r>
            <a:r>
              <a:rPr lang="de-DE" sz="1000" dirty="0">
                <a:solidFill>
                  <a:srgbClr val="000000"/>
                </a:solidFill>
                <a:latin typeface="Source Code Pro"/>
                <a:cs typeface="Source Code Pro"/>
              </a:rPr>
              <a:t>(</a:t>
            </a:r>
            <a:r>
              <a:rPr lang="de-DE" sz="1000" dirty="0" err="1">
                <a:solidFill>
                  <a:srgbClr val="000000"/>
                </a:solidFill>
                <a:latin typeface="Source Code Pro"/>
                <a:cs typeface="Source Code Pro"/>
              </a:rPr>
              <a:t>holger</a:t>
            </a:r>
            <a:r>
              <a:rPr lang="de-DE" sz="1000" dirty="0" smtClean="0">
                <a:solidFill>
                  <a:srgbClr val="000000"/>
                </a:solidFill>
                <a:latin typeface="Source Code Pro"/>
                <a:cs typeface="Source Code Pro"/>
              </a:rPr>
              <a:t>)</a:t>
            </a:r>
          </a:p>
          <a:p>
            <a:r>
              <a:rPr lang="de-DE" sz="1000" dirty="0">
                <a:solidFill>
                  <a:srgbClr val="000000"/>
                </a:solidFill>
                <a:latin typeface="Source Code Pro"/>
                <a:cs typeface="Source Code Pro"/>
              </a:rPr>
              <a:t> </a:t>
            </a:r>
            <a:r>
              <a:rPr lang="de-DE" sz="1000" dirty="0" smtClean="0">
                <a:solidFill>
                  <a:srgbClr val="000000"/>
                </a:solidFill>
                <a:latin typeface="Source Code Pro"/>
                <a:cs typeface="Source Code Pro"/>
              </a:rPr>
              <a:t>      .</a:t>
            </a:r>
            <a:r>
              <a:rPr lang="de-DE" sz="1000" dirty="0" err="1">
                <a:solidFill>
                  <a:srgbClr val="000000"/>
                </a:solidFill>
                <a:latin typeface="Source Code Pro"/>
                <a:cs typeface="Source Code Pro"/>
              </a:rPr>
              <a:t>equals</a:t>
            </a:r>
            <a:r>
              <a:rPr lang="de-DE" sz="1000" dirty="0">
                <a:solidFill>
                  <a:srgbClr val="000000"/>
                </a:solidFill>
                <a:latin typeface="Source Code Pro"/>
                <a:cs typeface="Source Code Pro"/>
              </a:rPr>
              <a:t>(</a:t>
            </a:r>
            <a:r>
              <a:rPr lang="de-DE" sz="1000" dirty="0" err="1">
                <a:solidFill>
                  <a:srgbClr val="000000"/>
                </a:solidFill>
                <a:latin typeface="Source Code Pro"/>
                <a:cs typeface="Source Code Pro"/>
              </a:rPr>
              <a:t>MonthDay.</a:t>
            </a:r>
            <a:r>
              <a:rPr lang="de-DE" sz="1000" i="1" dirty="0" err="1">
                <a:solidFill>
                  <a:srgbClr val="000000"/>
                </a:solidFill>
                <a:latin typeface="Source Code Pro"/>
                <a:cs typeface="Source Code Pro"/>
              </a:rPr>
              <a:t>from</a:t>
            </a:r>
            <a:r>
              <a:rPr lang="de-DE" sz="1000" dirty="0">
                <a:solidFill>
                  <a:srgbClr val="000000"/>
                </a:solidFill>
                <a:latin typeface="Source Code Pro"/>
                <a:cs typeface="Source Code Pro"/>
              </a:rPr>
              <a:t>(</a:t>
            </a:r>
            <a:r>
              <a:rPr lang="de-DE" sz="1000" dirty="0" err="1">
                <a:solidFill>
                  <a:srgbClr val="000000"/>
                </a:solidFill>
                <a:latin typeface="Source Code Pro"/>
                <a:cs typeface="Source Code Pro"/>
              </a:rPr>
              <a:t>p.getGeburtstag</a:t>
            </a:r>
            <a:r>
              <a:rPr lang="de-DE" sz="1000" dirty="0">
                <a:solidFill>
                  <a:srgbClr val="000000"/>
                </a:solidFill>
                <a:latin typeface="Source Code Pro"/>
                <a:cs typeface="Source Code Pro"/>
              </a:rPr>
              <a:t>())</a:t>
            </a:r>
            <a:r>
              <a:rPr lang="de-DE" sz="1000" dirty="0" smtClean="0">
                <a:solidFill>
                  <a:srgbClr val="000000"/>
                </a:solidFill>
                <a:latin typeface="Source Code Pro"/>
                <a:cs typeface="Source Code Pro"/>
              </a:rPr>
              <a:t>)</a:t>
            </a:r>
          </a:p>
          <a:p>
            <a:r>
              <a:rPr lang="de-DE" sz="1000" dirty="0">
                <a:solidFill>
                  <a:srgbClr val="000000"/>
                </a:solidFill>
                <a:latin typeface="Source Code Pro"/>
                <a:cs typeface="Source Code Pro"/>
              </a:rPr>
              <a:t> </a:t>
            </a:r>
            <a:r>
              <a:rPr lang="de-DE" sz="1000" dirty="0" smtClean="0">
                <a:solidFill>
                  <a:srgbClr val="000000"/>
                </a:solidFill>
                <a:latin typeface="Source Code Pro"/>
                <a:cs typeface="Source Code Pro"/>
              </a:rPr>
              <a:t>   )</a:t>
            </a:r>
            <a:endParaRPr lang="de-DE" sz="1000" dirty="0">
              <a:solidFill>
                <a:srgbClr val="000000"/>
              </a:solidFill>
              <a:latin typeface="Source Code Pro"/>
              <a:cs typeface="Source Code Pro"/>
            </a:endParaRPr>
          </a:p>
          <a:p>
            <a:r>
              <a:rPr lang="de-DE" sz="1000" dirty="0" smtClean="0">
                <a:solidFill>
                  <a:srgbClr val="000000"/>
                </a:solidFill>
                <a:latin typeface="Source Code Pro"/>
                <a:cs typeface="Source Code Pro"/>
              </a:rPr>
              <a:t>    .</a:t>
            </a:r>
            <a:r>
              <a:rPr lang="de-DE" sz="1000" dirty="0" err="1">
                <a:solidFill>
                  <a:srgbClr val="000000"/>
                </a:solidFill>
                <a:latin typeface="Source Code Pro"/>
                <a:cs typeface="Source Code Pro"/>
              </a:rPr>
              <a:t>forEach</a:t>
            </a:r>
            <a:r>
              <a:rPr lang="de-DE" sz="1000" dirty="0">
                <a:solidFill>
                  <a:srgbClr val="000000"/>
                </a:solidFill>
                <a:latin typeface="Source Code Pro"/>
                <a:cs typeface="Source Code Pro"/>
              </a:rPr>
              <a:t>(</a:t>
            </a:r>
            <a:r>
              <a:rPr lang="de-DE" sz="1000" dirty="0" err="1">
                <a:solidFill>
                  <a:srgbClr val="000000"/>
                </a:solidFill>
                <a:latin typeface="Source Code Pro"/>
                <a:cs typeface="Source Code Pro"/>
              </a:rPr>
              <a:t>celeb</a:t>
            </a:r>
            <a:r>
              <a:rPr lang="de-DE" sz="1000" dirty="0">
                <a:solidFill>
                  <a:srgbClr val="000000"/>
                </a:solidFill>
                <a:latin typeface="Source Code Pro"/>
                <a:cs typeface="Source Code Pro"/>
              </a:rPr>
              <a:t> -&gt; </a:t>
            </a:r>
            <a:r>
              <a:rPr lang="de-DE" sz="1000" dirty="0" err="1">
                <a:solidFill>
                  <a:srgbClr val="000000"/>
                </a:solidFill>
                <a:latin typeface="Source Code Pro"/>
                <a:cs typeface="Source Code Pro"/>
              </a:rPr>
              <a:t>System.</a:t>
            </a:r>
            <a:r>
              <a:rPr lang="de-DE" sz="1000" b="1" i="1" dirty="0" err="1">
                <a:solidFill>
                  <a:srgbClr val="0000FF"/>
                </a:solidFill>
                <a:latin typeface="Source Code Pro"/>
                <a:cs typeface="Source Code Pro"/>
              </a:rPr>
              <a:t>out</a:t>
            </a:r>
            <a:r>
              <a:rPr lang="de-DE" sz="1000" dirty="0" err="1">
                <a:solidFill>
                  <a:srgbClr val="000000"/>
                </a:solidFill>
                <a:latin typeface="Source Code Pro"/>
                <a:cs typeface="Source Code Pro"/>
              </a:rPr>
              <a:t>.println</a:t>
            </a:r>
            <a:r>
              <a:rPr lang="de-DE" sz="1000" dirty="0">
                <a:solidFill>
                  <a:srgbClr val="000000"/>
                </a:solidFill>
                <a:latin typeface="Source Code Pro"/>
                <a:cs typeface="Source Code Pro"/>
              </a:rPr>
              <a:t>(</a:t>
            </a:r>
            <a:r>
              <a:rPr lang="de-DE" sz="1000" dirty="0" err="1">
                <a:solidFill>
                  <a:srgbClr val="000000"/>
                </a:solidFill>
                <a:latin typeface="Source Code Pro"/>
                <a:cs typeface="Source Code Pro"/>
              </a:rPr>
              <a:t>celeb</a:t>
            </a:r>
            <a:r>
              <a:rPr lang="de-DE" sz="1000" dirty="0" smtClean="0">
                <a:solidFill>
                  <a:srgbClr val="000000"/>
                </a:solidFill>
                <a:latin typeface="Source Code Pro"/>
                <a:cs typeface="Source Code Pro"/>
              </a:rPr>
              <a:t>))</a:t>
            </a:r>
          </a:p>
          <a:p>
            <a:r>
              <a:rPr lang="de-DE" sz="1000" dirty="0" smtClean="0">
                <a:solidFill>
                  <a:srgbClr val="000000"/>
                </a:solidFill>
                <a:latin typeface="Source Code Pro"/>
                <a:cs typeface="Source Code Pro"/>
              </a:rPr>
              <a:t>;</a:t>
            </a:r>
          </a:p>
          <a:p>
            <a:endParaRPr lang="de-DE" sz="1000" dirty="0">
              <a:solidFill>
                <a:srgbClr val="000000"/>
              </a:solidFill>
              <a:latin typeface="Source Code Pro"/>
              <a:cs typeface="Source Code Pro"/>
            </a:endParaRPr>
          </a:p>
          <a:p>
            <a:endParaRPr lang="de-DE" sz="1000" dirty="0" smtClean="0">
              <a:solidFill>
                <a:srgbClr val="000000"/>
              </a:solidFill>
              <a:latin typeface="Source Code Pro"/>
              <a:cs typeface="Source Code Pro"/>
            </a:endParaRPr>
          </a:p>
        </p:txBody>
      </p:sp>
    </p:spTree>
    <p:extLst>
      <p:ext uri="{BB962C8B-B14F-4D97-AF65-F5344CB8AC3E}">
        <p14:creationId xmlns:p14="http://schemas.microsoft.com/office/powerpoint/2010/main" val="13571874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5" name="Text Box 3"/>
          <p:cNvSpPr txBox="1">
            <a:spLocks noChangeArrowheads="1"/>
          </p:cNvSpPr>
          <p:nvPr/>
        </p:nvSpPr>
        <p:spPr bwMode="auto">
          <a:xfrm>
            <a:off x="396874" y="1554163"/>
            <a:ext cx="8377200" cy="431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lIns="450000" anchor="ctr"/>
          <a:lstStyle>
            <a:defPPr>
              <a:defRPr lang="de-DE"/>
            </a:defPPr>
            <a:lvl1pPr eaLnBrk="1" hangingPunct="1">
              <a:spcBef>
                <a:spcPct val="50000"/>
              </a:spcBef>
              <a:defRPr sz="1600" b="1"/>
            </a:lvl1pPr>
            <a:lvl2pPr marL="742950" indent="-285750" eaLnBrk="0" hangingPunct="0">
              <a:defRPr sz="2400"/>
            </a:lvl2pPr>
            <a:lvl3pPr marL="1143000" indent="-228600" eaLnBrk="0" hangingPunct="0">
              <a:defRPr sz="2400"/>
            </a:lvl3pPr>
            <a:lvl4pPr marL="1600200" indent="-228600" eaLnBrk="0" hangingPunct="0">
              <a:defRPr sz="2400"/>
            </a:lvl4pPr>
            <a:lvl5pPr marL="2057400" indent="-228600" eaLnBrk="0" hangingPunct="0">
              <a:defRPr sz="2400"/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/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/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/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/>
            </a:lvl9pPr>
          </a:lstStyle>
          <a:p>
            <a:pPr>
              <a:defRPr/>
            </a:pPr>
            <a:r>
              <a:rPr lang="de-DE" dirty="0" smtClean="0"/>
              <a:t>Es war einmal in Amerika</a:t>
            </a:r>
          </a:p>
        </p:txBody>
      </p:sp>
      <p:sp>
        <p:nvSpPr>
          <p:cNvPr id="93192" name="Text Box 6"/>
          <p:cNvSpPr txBox="1">
            <a:spLocks noChangeArrowheads="1"/>
          </p:cNvSpPr>
          <p:nvPr/>
        </p:nvSpPr>
        <p:spPr bwMode="auto">
          <a:xfrm>
            <a:off x="396874" y="2127250"/>
            <a:ext cx="8377200" cy="431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lIns="450000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de-DE" sz="1600" b="1" dirty="0" smtClean="0"/>
              <a:t>Sieben</a:t>
            </a:r>
          </a:p>
        </p:txBody>
      </p:sp>
      <p:sp>
        <p:nvSpPr>
          <p:cNvPr id="93193" name="Text Box 7"/>
          <p:cNvSpPr txBox="1">
            <a:spLocks noChangeArrowheads="1"/>
          </p:cNvSpPr>
          <p:nvPr/>
        </p:nvSpPr>
        <p:spPr bwMode="auto">
          <a:xfrm>
            <a:off x="396874" y="2700338"/>
            <a:ext cx="8377200" cy="431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lIns="450000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de-DE" sz="1600" b="1" dirty="0" smtClean="0"/>
              <a:t>Super 8</a:t>
            </a:r>
          </a:p>
        </p:txBody>
      </p:sp>
      <p:sp>
        <p:nvSpPr>
          <p:cNvPr id="93194" name="Text Box 8"/>
          <p:cNvSpPr txBox="1">
            <a:spLocks noChangeArrowheads="1"/>
          </p:cNvSpPr>
          <p:nvPr/>
        </p:nvSpPr>
        <p:spPr bwMode="auto">
          <a:xfrm>
            <a:off x="396874" y="3273425"/>
            <a:ext cx="8377200" cy="431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lIns="450000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de-DE" sz="1600" b="1" dirty="0" smtClean="0"/>
              <a:t>Moderne Zeiten</a:t>
            </a:r>
          </a:p>
        </p:txBody>
      </p:sp>
      <p:sp>
        <p:nvSpPr>
          <p:cNvPr id="93196" name="Text Box 10"/>
          <p:cNvSpPr txBox="1">
            <a:spLocks noChangeArrowheads="1"/>
          </p:cNvSpPr>
          <p:nvPr/>
        </p:nvSpPr>
        <p:spPr bwMode="auto">
          <a:xfrm>
            <a:off x="396874" y="4419600"/>
            <a:ext cx="8377200" cy="431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lIns="450000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de-DE" sz="1600" b="1" dirty="0" smtClean="0"/>
              <a:t>Und ewig schleichen die Erben</a:t>
            </a:r>
          </a:p>
        </p:txBody>
      </p:sp>
      <p:sp>
        <p:nvSpPr>
          <p:cNvPr id="93197" name="Text Box 11"/>
          <p:cNvSpPr txBox="1">
            <a:spLocks noChangeArrowheads="1"/>
          </p:cNvSpPr>
          <p:nvPr/>
        </p:nvSpPr>
        <p:spPr bwMode="auto">
          <a:xfrm>
            <a:off x="396874" y="4992688"/>
            <a:ext cx="8377200" cy="431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lIns="450000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de-DE" sz="1600" b="1" dirty="0" smtClean="0"/>
              <a:t>Das Beste kommt zum Schluss</a:t>
            </a:r>
          </a:p>
        </p:txBody>
      </p:sp>
      <p:sp>
        <p:nvSpPr>
          <p:cNvPr id="93198" name="Text Box 11"/>
          <p:cNvSpPr txBox="1">
            <a:spLocks noChangeArrowheads="1"/>
          </p:cNvSpPr>
          <p:nvPr/>
        </p:nvSpPr>
        <p:spPr bwMode="auto">
          <a:xfrm>
            <a:off x="396874" y="5565775"/>
            <a:ext cx="8377200" cy="431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lIns="450000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de-DE" sz="1600" b="1" dirty="0" smtClean="0"/>
              <a:t>Bis zum Horizont und noch viel weiter</a:t>
            </a:r>
            <a:endParaRPr lang="de-DE" sz="1600" b="1" dirty="0"/>
          </a:p>
        </p:txBody>
      </p:sp>
      <p:sp>
        <p:nvSpPr>
          <p:cNvPr id="137229" name="Text Box 9"/>
          <p:cNvSpPr txBox="1">
            <a:spLocks noChangeArrowheads="1"/>
          </p:cNvSpPr>
          <p:nvPr/>
        </p:nvSpPr>
        <p:spPr bwMode="auto">
          <a:xfrm>
            <a:off x="396874" y="3846513"/>
            <a:ext cx="8377200" cy="431800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accent1"/>
            </a:solidFill>
            <a:miter lim="800000"/>
            <a:headEnd/>
            <a:tailEnd/>
          </a:ln>
        </p:spPr>
        <p:txBody>
          <a:bodyPr lIns="450000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de-DE" sz="1600" b="1" dirty="0" smtClean="0">
                <a:solidFill>
                  <a:schemeClr val="bg1"/>
                </a:solidFill>
              </a:rPr>
              <a:t>Aus der Mitte entspringt ein Fluss </a:t>
            </a:r>
            <a:endParaRPr lang="de-DE" sz="1600" b="1" dirty="0">
              <a:solidFill>
                <a:schemeClr val="bg1"/>
              </a:solidFill>
            </a:endParaRPr>
          </a:p>
        </p:txBody>
      </p:sp>
      <p:pic>
        <p:nvPicPr>
          <p:cNvPr id="137230" name="Picture 4" descr="Pfeil_Weiß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963" y="3901208"/>
            <a:ext cx="273050" cy="334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5BA01C77-7B9D-4497-8003-7D4D031BC1A6}" type="datetime1">
              <a:rPr lang="de-DE" smtClean="0"/>
              <a:t>27.04.15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Cassini Consulting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3A9C1C2-BE46-C445-BDD9-8AB7CCD2F82E}" type="slidenum">
              <a:rPr lang="de-DE" smtClean="0"/>
              <a:pPr>
                <a:defRPr/>
              </a:pPr>
              <a:t>18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030960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JSR 335 (Lambda </a:t>
            </a:r>
            <a:r>
              <a:rPr lang="de-DE" dirty="0" err="1" smtClean="0"/>
              <a:t>Expressions</a:t>
            </a:r>
            <a:r>
              <a:rPr lang="de-DE" dirty="0" smtClean="0"/>
              <a:t>)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 smtClean="0"/>
              <a:t>Lambdas sind die </a:t>
            </a:r>
            <a:r>
              <a:rPr lang="de-DE" dirty="0" err="1" smtClean="0"/>
              <a:t>Closures</a:t>
            </a:r>
            <a:r>
              <a:rPr lang="de-DE" dirty="0" smtClean="0"/>
              <a:t> von Java</a:t>
            </a:r>
          </a:p>
          <a:p>
            <a:pPr lvl="1"/>
            <a:r>
              <a:rPr lang="de-DE" dirty="0" err="1" smtClean="0"/>
              <a:t>Scope</a:t>
            </a:r>
            <a:r>
              <a:rPr lang="de-DE" dirty="0" smtClean="0"/>
              <a:t>: kennen alle Variablen des umgebenden Blocks, </a:t>
            </a:r>
            <a:r>
              <a:rPr lang="de-DE" i="1" dirty="0" smtClean="0"/>
              <a:t>die sich </a:t>
            </a:r>
            <a:r>
              <a:rPr lang="de-DE" sz="1400" b="1" i="1" dirty="0" smtClean="0">
                <a:solidFill>
                  <a:srgbClr val="992600"/>
                </a:solidFill>
                <a:latin typeface="Source Code Pro"/>
                <a:cs typeface="Source Code Pro"/>
              </a:rPr>
              <a:t>final</a:t>
            </a:r>
            <a:r>
              <a:rPr lang="de-DE" i="1" dirty="0" smtClean="0">
                <a:solidFill>
                  <a:srgbClr val="992600"/>
                </a:solidFill>
              </a:rPr>
              <a:t> </a:t>
            </a:r>
            <a:r>
              <a:rPr lang="de-DE" i="1" dirty="0" smtClean="0"/>
              <a:t>verhalten.</a:t>
            </a:r>
          </a:p>
          <a:p>
            <a:pPr lvl="1"/>
            <a:r>
              <a:rPr lang="de-DE" sz="1400" b="1" dirty="0" err="1" smtClean="0">
                <a:solidFill>
                  <a:srgbClr val="992600"/>
                </a:solidFill>
                <a:latin typeface="Source Code Pro"/>
                <a:cs typeface="Source Code Pro"/>
              </a:rPr>
              <a:t>this</a:t>
            </a:r>
            <a:r>
              <a:rPr lang="de-DE" dirty="0" smtClean="0"/>
              <a:t> ist die Instanz, in der die Lambda Expression steht!</a:t>
            </a:r>
            <a:endParaRPr lang="de-DE" dirty="0"/>
          </a:p>
          <a:p>
            <a:endParaRPr lang="de-DE" dirty="0"/>
          </a:p>
          <a:p>
            <a:r>
              <a:rPr lang="de-DE" dirty="0" smtClean="0"/>
              <a:t>Syntax: (Parameter) </a:t>
            </a:r>
            <a:r>
              <a:rPr lang="de-DE" dirty="0" smtClean="0">
                <a:latin typeface="Source Code Pro"/>
                <a:cs typeface="Source Code Pro"/>
              </a:rPr>
              <a:t>-&gt;</a:t>
            </a:r>
            <a:r>
              <a:rPr lang="de-DE" dirty="0" smtClean="0"/>
              <a:t> (Expression)</a:t>
            </a:r>
          </a:p>
          <a:p>
            <a:pPr lvl="1"/>
            <a:r>
              <a:rPr lang="de-DE" sz="1400" dirty="0" smtClean="0">
                <a:latin typeface="Source Code Pro"/>
                <a:cs typeface="Source Code Pro"/>
              </a:rPr>
              <a:t>(</a:t>
            </a:r>
            <a:r>
              <a:rPr lang="de-DE" sz="1400" b="1" dirty="0" err="1" smtClean="0">
                <a:solidFill>
                  <a:srgbClr val="992600"/>
                </a:solidFill>
                <a:latin typeface="Source Code Pro"/>
                <a:cs typeface="Source Code Pro"/>
              </a:rPr>
              <a:t>int</a:t>
            </a:r>
            <a:r>
              <a:rPr lang="de-DE" sz="1400" dirty="0" smtClean="0">
                <a:solidFill>
                  <a:srgbClr val="992600"/>
                </a:solidFill>
                <a:latin typeface="Source Code Pro"/>
                <a:cs typeface="Source Code Pro"/>
              </a:rPr>
              <a:t> </a:t>
            </a:r>
            <a:r>
              <a:rPr lang="de-DE" sz="1400" dirty="0" smtClean="0">
                <a:latin typeface="Source Code Pro"/>
                <a:cs typeface="Source Code Pro"/>
              </a:rPr>
              <a:t>i, </a:t>
            </a:r>
            <a:r>
              <a:rPr lang="de-DE" sz="1400" dirty="0" err="1" smtClean="0">
                <a:latin typeface="Source Code Pro"/>
                <a:cs typeface="Source Code Pro"/>
              </a:rPr>
              <a:t>int</a:t>
            </a:r>
            <a:r>
              <a:rPr lang="de-DE" sz="1400" dirty="0" smtClean="0">
                <a:latin typeface="Source Code Pro"/>
                <a:cs typeface="Source Code Pro"/>
              </a:rPr>
              <a:t> </a:t>
            </a:r>
            <a:r>
              <a:rPr lang="de-DE" sz="1400" dirty="0" err="1" smtClean="0">
                <a:latin typeface="Source Code Pro"/>
                <a:cs typeface="Source Code Pro"/>
              </a:rPr>
              <a:t>j</a:t>
            </a:r>
            <a:r>
              <a:rPr lang="de-DE" sz="1400" dirty="0" smtClean="0">
                <a:latin typeface="Source Code Pro"/>
                <a:cs typeface="Source Code Pro"/>
              </a:rPr>
              <a:t>) -&gt; (i*</a:t>
            </a:r>
            <a:r>
              <a:rPr lang="de-DE" sz="1400" dirty="0" err="1" smtClean="0">
                <a:latin typeface="Source Code Pro"/>
                <a:cs typeface="Source Code Pro"/>
              </a:rPr>
              <a:t>j</a:t>
            </a:r>
            <a:r>
              <a:rPr lang="de-DE" sz="1400" dirty="0" smtClean="0">
                <a:latin typeface="Source Code Pro"/>
                <a:cs typeface="Source Code Pro"/>
              </a:rPr>
              <a:t>)</a:t>
            </a:r>
          </a:p>
          <a:p>
            <a:pPr marL="0" indent="0">
              <a:buNone/>
            </a:pPr>
            <a:endParaRPr lang="de-DE" dirty="0"/>
          </a:p>
          <a:p>
            <a:r>
              <a:rPr lang="de-DE" dirty="0" smtClean="0"/>
              <a:t>Funktioniert mit </a:t>
            </a:r>
            <a:r>
              <a:rPr lang="de-DE" i="1" dirty="0" err="1" smtClean="0"/>
              <a:t>functional</a:t>
            </a:r>
            <a:r>
              <a:rPr lang="de-DE" i="1" dirty="0" smtClean="0"/>
              <a:t> </a:t>
            </a:r>
            <a:r>
              <a:rPr lang="de-DE" i="1" dirty="0" err="1" smtClean="0"/>
              <a:t>interfaces</a:t>
            </a:r>
            <a:r>
              <a:rPr lang="de-DE" i="1" dirty="0" smtClean="0"/>
              <a:t> </a:t>
            </a:r>
            <a:r>
              <a:rPr lang="de-DE" sz="1400" dirty="0" smtClean="0">
                <a:latin typeface="Source Code Pro"/>
                <a:cs typeface="Source Code Pro"/>
              </a:rPr>
              <a:t>@</a:t>
            </a:r>
            <a:r>
              <a:rPr lang="de-DE" sz="1400" dirty="0" err="1" smtClean="0">
                <a:latin typeface="Source Code Pro"/>
                <a:cs typeface="Source Code Pro"/>
              </a:rPr>
              <a:t>FunctionalInterface</a:t>
            </a:r>
            <a:r>
              <a:rPr lang="de-DE" dirty="0" smtClean="0">
                <a:latin typeface="+mn-lt"/>
                <a:cs typeface="Source Code Pro"/>
              </a:rPr>
              <a:t>.</a:t>
            </a:r>
          </a:p>
          <a:p>
            <a:pPr lvl="1"/>
            <a:r>
              <a:rPr lang="de-DE" dirty="0" smtClean="0">
                <a:latin typeface="+mn-lt"/>
                <a:cs typeface="Source Code Pro"/>
              </a:rPr>
              <a:t>Dann kennt der Compiler auch den Typ, so dass auch </a:t>
            </a:r>
            <a:r>
              <a:rPr lang="de-DE" sz="1400" dirty="0" smtClean="0">
                <a:latin typeface="Source Code Pro"/>
                <a:cs typeface="Source Code Pro"/>
              </a:rPr>
              <a:t>(</a:t>
            </a:r>
            <a:r>
              <a:rPr lang="de-DE" sz="1400" dirty="0" err="1" smtClean="0">
                <a:latin typeface="Source Code Pro"/>
                <a:cs typeface="Source Code Pro"/>
              </a:rPr>
              <a:t>i,j</a:t>
            </a:r>
            <a:r>
              <a:rPr lang="de-DE" sz="1400" dirty="0" smtClean="0">
                <a:latin typeface="Source Code Pro"/>
                <a:cs typeface="Source Code Pro"/>
              </a:rPr>
              <a:t>) -&gt; (i*</a:t>
            </a:r>
            <a:r>
              <a:rPr lang="de-DE" sz="1400" dirty="0" err="1" smtClean="0">
                <a:latin typeface="Source Code Pro"/>
                <a:cs typeface="Source Code Pro"/>
              </a:rPr>
              <a:t>j</a:t>
            </a:r>
            <a:r>
              <a:rPr lang="de-DE" sz="1400" dirty="0" smtClean="0">
                <a:latin typeface="Source Code Pro"/>
                <a:cs typeface="Source Code Pro"/>
              </a:rPr>
              <a:t>)</a:t>
            </a:r>
            <a:r>
              <a:rPr lang="de-DE" sz="1400" dirty="0" smtClean="0">
                <a:latin typeface="+mn-lt"/>
                <a:cs typeface="Source Code Pro"/>
              </a:rPr>
              <a:t> </a:t>
            </a:r>
            <a:r>
              <a:rPr lang="de-DE" dirty="0" smtClean="0">
                <a:latin typeface="+mn-lt"/>
                <a:cs typeface="Source Code Pro"/>
              </a:rPr>
              <a:t>geschrieben werden könnte.</a:t>
            </a:r>
          </a:p>
          <a:p>
            <a:endParaRPr lang="de-DE" dirty="0">
              <a:latin typeface="+mn-lt"/>
              <a:cs typeface="Source Code Pro"/>
            </a:endParaRPr>
          </a:p>
          <a:p>
            <a:r>
              <a:rPr lang="de-DE" dirty="0" smtClean="0">
                <a:latin typeface="+mn-lt"/>
                <a:cs typeface="Source Code Pro"/>
              </a:rPr>
              <a:t>Das sind Interfaces, die nur eine abstrakte Methode definieren, die</a:t>
            </a:r>
          </a:p>
          <a:p>
            <a:pPr lvl="1"/>
            <a:r>
              <a:rPr lang="de-DE" dirty="0" smtClean="0">
                <a:latin typeface="+mn-lt"/>
                <a:cs typeface="Source Code Pro"/>
              </a:rPr>
              <a:t>keine </a:t>
            </a:r>
            <a:r>
              <a:rPr lang="de-DE" sz="1400" b="1" dirty="0" err="1" smtClean="0">
                <a:solidFill>
                  <a:srgbClr val="992600"/>
                </a:solidFill>
                <a:latin typeface="Source Code Pro"/>
                <a:cs typeface="Source Code Pro"/>
              </a:rPr>
              <a:t>default</a:t>
            </a:r>
            <a:r>
              <a:rPr lang="de-DE" dirty="0" smtClean="0">
                <a:latin typeface="+mn-lt"/>
                <a:cs typeface="Source Code Pro"/>
              </a:rPr>
              <a:t>-Implementierung hat und</a:t>
            </a:r>
          </a:p>
          <a:p>
            <a:pPr lvl="1"/>
            <a:r>
              <a:rPr lang="de-DE" dirty="0" smtClean="0">
                <a:latin typeface="+mn-lt"/>
                <a:cs typeface="Source Code Pro"/>
              </a:rPr>
              <a:t>nicht aus </a:t>
            </a:r>
            <a:r>
              <a:rPr lang="de-DE" sz="1400" dirty="0" err="1" smtClean="0">
                <a:latin typeface="Source Code Pro"/>
                <a:cs typeface="Source Code Pro"/>
              </a:rPr>
              <a:t>java.lang.Object</a:t>
            </a:r>
            <a:r>
              <a:rPr lang="de-DE" dirty="0" smtClean="0">
                <a:latin typeface="+mn-lt"/>
                <a:cs typeface="Source Code Pro"/>
              </a:rPr>
              <a:t> stammt</a:t>
            </a:r>
          </a:p>
          <a:p>
            <a:pPr lvl="1"/>
            <a:endParaRPr lang="de-DE" dirty="0">
              <a:latin typeface="+mn-lt"/>
              <a:cs typeface="Source Code Pro"/>
            </a:endParaRPr>
          </a:p>
          <a:p>
            <a:r>
              <a:rPr lang="de-DE" dirty="0" smtClean="0">
                <a:latin typeface="+mn-lt"/>
                <a:cs typeface="Source Code Pro"/>
              </a:rPr>
              <a:t>Unbedingt mal ansehen: </a:t>
            </a:r>
            <a:r>
              <a:rPr lang="de-DE" sz="1400" dirty="0" err="1" smtClean="0">
                <a:latin typeface="Source Code Pro"/>
                <a:cs typeface="Source Code Pro"/>
              </a:rPr>
              <a:t>java.util.function</a:t>
            </a:r>
            <a:endParaRPr lang="de-DE" sz="140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3A9C1C2-BE46-C445-BDD9-8AB7CCD2F82E}" type="slidenum">
              <a:rPr lang="de-DE" smtClean="0"/>
              <a:pPr>
                <a:defRPr/>
              </a:pPr>
              <a:t>19</a:t>
            </a:fld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BD938B8E-0A73-4419-92DB-9FFCC0E1746F}" type="datetime1">
              <a:rPr lang="de-DE" smtClean="0"/>
              <a:t>27.04.15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Cassini Consulting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699935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Untertitel 4"/>
          <p:cNvSpPr>
            <a:spLocks noGrp="1"/>
          </p:cNvSpPr>
          <p:nvPr>
            <p:ph type="body" sz="quarter" idx="10"/>
          </p:nvPr>
        </p:nvSpPr>
        <p:spPr>
          <a:xfrm>
            <a:off x="1403648" y="4941168"/>
            <a:ext cx="5156026" cy="771525"/>
          </a:xfrm>
        </p:spPr>
        <p:txBody>
          <a:bodyPr/>
          <a:lstStyle/>
          <a:p>
            <a:pPr eaLnBrk="1" hangingPunct="1"/>
            <a:r>
              <a:rPr lang="de-DE" dirty="0" smtClean="0">
                <a:solidFill>
                  <a:srgbClr val="FFFFFF"/>
                </a:solidFill>
                <a:ea typeface="ＭＳ Ｐゴシック" charset="0"/>
              </a:rPr>
              <a:t>Nils Hoffmann</a:t>
            </a:r>
            <a:br>
              <a:rPr lang="de-DE" dirty="0" smtClean="0">
                <a:solidFill>
                  <a:srgbClr val="FFFFFF"/>
                </a:solidFill>
                <a:ea typeface="ＭＳ Ｐゴシック" charset="0"/>
              </a:rPr>
            </a:br>
            <a:r>
              <a:rPr lang="de-DE" dirty="0" smtClean="0">
                <a:solidFill>
                  <a:srgbClr val="FFFFFF"/>
                </a:solidFill>
                <a:ea typeface="ＭＳ Ｐゴシック" charset="0"/>
              </a:rPr>
              <a:t/>
            </a:r>
            <a:br>
              <a:rPr lang="de-DE" dirty="0" smtClean="0">
                <a:solidFill>
                  <a:srgbClr val="FFFFFF"/>
                </a:solidFill>
                <a:ea typeface="ＭＳ Ｐゴシック" charset="0"/>
              </a:rPr>
            </a:br>
            <a:r>
              <a:rPr lang="de-DE" dirty="0" err="1" smtClean="0">
                <a:solidFill>
                  <a:srgbClr val="FFFFFF"/>
                </a:solidFill>
                <a:ea typeface="ＭＳ Ｐゴシック" charset="0"/>
              </a:rPr>
              <a:t>git@github.com:hoffmnt</a:t>
            </a:r>
            <a:r>
              <a:rPr lang="de-DE" dirty="0" smtClean="0">
                <a:solidFill>
                  <a:srgbClr val="FFFFFF"/>
                </a:solidFill>
                <a:ea typeface="ＭＳ Ｐゴシック" charset="0"/>
              </a:rPr>
              <a:t>/</a:t>
            </a:r>
            <a:r>
              <a:rPr lang="de-DE" dirty="0" err="1" smtClean="0">
                <a:solidFill>
                  <a:srgbClr val="FFFFFF"/>
                </a:solidFill>
                <a:ea typeface="ＭＳ Ｐゴシック" charset="0"/>
              </a:rPr>
              <a:t>java_modern.git</a:t>
            </a:r>
            <a:endParaRPr lang="de-DE" b="0" dirty="0"/>
          </a:p>
        </p:txBody>
      </p:sp>
      <p:sp>
        <p:nvSpPr>
          <p:cNvPr id="13314" name="Textplatzhalter 6"/>
          <p:cNvSpPr>
            <a:spLocks noGrp="1"/>
          </p:cNvSpPr>
          <p:nvPr>
            <p:ph type="body" sz="quarter" idx="11"/>
          </p:nvPr>
        </p:nvSpPr>
        <p:spPr>
          <a:xfrm>
            <a:off x="285750" y="358775"/>
            <a:ext cx="6057900" cy="760413"/>
          </a:xfrm>
        </p:spPr>
        <p:txBody>
          <a:bodyPr/>
          <a:lstStyle/>
          <a:p>
            <a:pPr eaLnBrk="1" hangingPunct="1"/>
            <a:r>
              <a:rPr lang="de-DE" dirty="0" smtClean="0">
                <a:ea typeface="ＭＳ Ｐゴシック" charset="0"/>
              </a:rPr>
              <a:t>Modern Java – die Highlights</a:t>
            </a:r>
            <a:endParaRPr lang="de-DE" dirty="0">
              <a:ea typeface="ＭＳ Ｐゴシック" charset="0"/>
            </a:endParaRPr>
          </a:p>
        </p:txBody>
      </p:sp>
      <p:pic>
        <p:nvPicPr>
          <p:cNvPr id="2" name="Bild 1" descr="minime_398x39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4797152"/>
            <a:ext cx="1080120" cy="1080120"/>
          </a:xfrm>
          <a:prstGeom prst="ellipse">
            <a:avLst/>
          </a:prstGeom>
          <a:ln w="63500" cap="rnd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Beispiele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3A9C1C2-BE46-C445-BDD9-8AB7CCD2F82E}" type="slidenum">
              <a:rPr lang="de-DE" smtClean="0"/>
              <a:pPr>
                <a:defRPr/>
              </a:pPr>
              <a:t>20</a:t>
            </a:fld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F6645965-100D-49B6-9064-0AB9F3734612}" type="datetime1">
              <a:rPr lang="de-DE" smtClean="0"/>
              <a:t>27.04.15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Cassini Consulting</a:t>
            </a:r>
            <a:endParaRPr lang="de-DE" dirty="0"/>
          </a:p>
        </p:txBody>
      </p:sp>
      <p:sp>
        <p:nvSpPr>
          <p:cNvPr id="10" name="Inhaltsplatzhalter 10"/>
          <p:cNvSpPr txBox="1">
            <a:spLocks/>
          </p:cNvSpPr>
          <p:nvPr/>
        </p:nvSpPr>
        <p:spPr bwMode="auto">
          <a:xfrm>
            <a:off x="323528" y="1412776"/>
            <a:ext cx="4107592" cy="47525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20000"/>
              <a:buBlip>
                <a:blip r:embed="rId2"/>
              </a:buBlip>
              <a:defRPr sz="1600" kern="1200">
                <a:solidFill>
                  <a:schemeClr val="tx1"/>
                </a:solidFill>
                <a:latin typeface="Helvetica Neue"/>
                <a:ea typeface="ＭＳ Ｐゴシック" pitchFamily="-107" charset="-128"/>
                <a:cs typeface="ＭＳ Ｐゴシック" pitchFamily="-107" charset="-128"/>
              </a:defRPr>
            </a:lvl1pPr>
            <a:lvl2pPr marL="712788" indent="-35083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20000"/>
              <a:buBlip>
                <a:blip r:embed="rId2"/>
              </a:buBlip>
              <a:defRPr sz="1600" kern="1200">
                <a:solidFill>
                  <a:schemeClr val="tx1"/>
                </a:solidFill>
                <a:latin typeface="Helvetica Neue"/>
                <a:ea typeface="ＭＳ Ｐゴシック" pitchFamily="-107" charset="-128"/>
                <a:cs typeface="+mn-cs"/>
              </a:defRPr>
            </a:lvl2pPr>
            <a:lvl3pPr marL="1073150" indent="-3603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20000"/>
              <a:buBlip>
                <a:blip r:embed="rId2"/>
              </a:buBlip>
              <a:defRPr sz="1600" kern="1200">
                <a:solidFill>
                  <a:schemeClr val="tx1"/>
                </a:solidFill>
                <a:latin typeface="Helvetica Neue"/>
                <a:ea typeface="ＭＳ Ｐゴシック" pitchFamily="-107" charset="-128"/>
                <a:cs typeface="+mn-cs"/>
              </a:defRPr>
            </a:lvl3pPr>
            <a:lvl4pPr marL="1435100" indent="-3619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20000"/>
              <a:buBlip>
                <a:blip r:embed="rId2"/>
              </a:buBlip>
              <a:defRPr sz="1600" kern="1200">
                <a:solidFill>
                  <a:schemeClr val="tx1"/>
                </a:solidFill>
                <a:latin typeface="Helvetica Neue"/>
                <a:ea typeface="ＭＳ Ｐゴシック" pitchFamily="-107" charset="-128"/>
                <a:cs typeface="+mn-cs"/>
              </a:defRPr>
            </a:lvl4pPr>
            <a:lvl5pPr marL="1797050" indent="-3619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20000"/>
              <a:buBlip>
                <a:blip r:embed="rId2"/>
              </a:buBlip>
              <a:defRPr sz="1600" kern="1200">
                <a:solidFill>
                  <a:schemeClr val="tx1"/>
                </a:solidFill>
                <a:latin typeface="Helvetica Neue"/>
                <a:ea typeface="ＭＳ Ｐゴシック" pitchFamily="-107" charset="-128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000" dirty="0">
                <a:latin typeface="Source Code Pro"/>
                <a:cs typeface="Source Code Pro"/>
              </a:rPr>
              <a:t>List&lt;Person&gt; </a:t>
            </a:r>
            <a:r>
              <a:rPr lang="de-DE" sz="1000" dirty="0" err="1">
                <a:latin typeface="Source Code Pro"/>
                <a:cs typeface="Source Code Pro"/>
              </a:rPr>
              <a:t>people</a:t>
            </a:r>
            <a:r>
              <a:rPr lang="de-DE" sz="1000" dirty="0">
                <a:latin typeface="Source Code Pro"/>
                <a:cs typeface="Source Code Pro"/>
              </a:rPr>
              <a:t> = </a:t>
            </a:r>
            <a:r>
              <a:rPr lang="de-DE" sz="1000" dirty="0" err="1">
                <a:latin typeface="Source Code Pro"/>
                <a:cs typeface="Source Code Pro"/>
              </a:rPr>
              <a:t>getPeopleAsList</a:t>
            </a:r>
            <a:r>
              <a:rPr lang="de-DE" sz="1000" dirty="0">
                <a:latin typeface="Source Code Pro"/>
                <a:cs typeface="Source Code Pro"/>
              </a:rPr>
              <a:t>();</a:t>
            </a:r>
          </a:p>
          <a:p>
            <a:pPr marL="0" indent="0">
              <a:buNone/>
            </a:pPr>
            <a:endParaRPr lang="de-DE" sz="1000" dirty="0"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de-DE" sz="1000" dirty="0">
                <a:solidFill>
                  <a:schemeClr val="accent1">
                    <a:lumMod val="75000"/>
                  </a:schemeClr>
                </a:solidFill>
                <a:latin typeface="Source Code Pro"/>
                <a:cs typeface="Source Code Pro"/>
              </a:rPr>
              <a:t>// </a:t>
            </a:r>
            <a:r>
              <a:rPr lang="de-DE" sz="1000" dirty="0" err="1">
                <a:solidFill>
                  <a:schemeClr val="accent1">
                    <a:lumMod val="75000"/>
                  </a:schemeClr>
                </a:solidFill>
                <a:latin typeface="Source Code Pro"/>
                <a:cs typeface="Source Code Pro"/>
              </a:rPr>
              <a:t>old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  <a:latin typeface="Source Code Pro"/>
                <a:cs typeface="Source Code Pro"/>
              </a:rPr>
              <a:t> style</a:t>
            </a:r>
          </a:p>
          <a:p>
            <a:pPr marL="0" indent="0">
              <a:buNone/>
            </a:pPr>
            <a:r>
              <a:rPr lang="de-DE" sz="1000" dirty="0" err="1">
                <a:latin typeface="Source Code Pro"/>
                <a:cs typeface="Source Code Pro"/>
              </a:rPr>
              <a:t>Collections.</a:t>
            </a:r>
            <a:r>
              <a:rPr lang="de-DE" sz="1000" i="1" dirty="0" err="1">
                <a:latin typeface="Source Code Pro"/>
                <a:cs typeface="Source Code Pro"/>
              </a:rPr>
              <a:t>sort</a:t>
            </a:r>
            <a:r>
              <a:rPr lang="de-DE" sz="1000" dirty="0">
                <a:latin typeface="Source Code Pro"/>
                <a:cs typeface="Source Code Pro"/>
              </a:rPr>
              <a:t>(</a:t>
            </a:r>
            <a:r>
              <a:rPr lang="de-DE" sz="1000" dirty="0" err="1">
                <a:latin typeface="Source Code Pro"/>
                <a:cs typeface="Source Code Pro"/>
              </a:rPr>
              <a:t>people</a:t>
            </a:r>
            <a:r>
              <a:rPr lang="de-DE" sz="1000" dirty="0">
                <a:latin typeface="Source Code Pro"/>
                <a:cs typeface="Source Code Pro"/>
              </a:rPr>
              <a:t>, </a:t>
            </a:r>
            <a:r>
              <a:rPr lang="de-DE" sz="1000" b="1" dirty="0" err="1">
                <a:solidFill>
                  <a:schemeClr val="accent2">
                    <a:lumMod val="75000"/>
                  </a:schemeClr>
                </a:solidFill>
                <a:latin typeface="Source Code Pro"/>
                <a:cs typeface="Source Code Pro"/>
              </a:rPr>
              <a:t>new</a:t>
            </a:r>
            <a:r>
              <a:rPr lang="de-DE" sz="1000" dirty="0">
                <a:solidFill>
                  <a:schemeClr val="accent2">
                    <a:lumMod val="75000"/>
                  </a:schemeClr>
                </a:solidFill>
                <a:latin typeface="Source Code Pro"/>
                <a:cs typeface="Source Code Pro"/>
              </a:rPr>
              <a:t> </a:t>
            </a:r>
            <a:r>
              <a:rPr lang="de-DE" sz="1000" dirty="0" err="1">
                <a:latin typeface="Source Code Pro"/>
                <a:cs typeface="Source Code Pro"/>
              </a:rPr>
              <a:t>Comparator</a:t>
            </a:r>
            <a:r>
              <a:rPr lang="de-DE" sz="1000" dirty="0">
                <a:latin typeface="Source Code Pro"/>
                <a:cs typeface="Source Code Pro"/>
              </a:rPr>
              <a:t>&lt;Person&gt;() {</a:t>
            </a:r>
          </a:p>
          <a:p>
            <a:pPr marL="0" indent="0">
              <a:buNone/>
            </a:pPr>
            <a:r>
              <a:rPr lang="de-DE" sz="1000" dirty="0">
                <a:latin typeface="Source Code Pro"/>
                <a:cs typeface="Source Code Pro"/>
              </a:rPr>
              <a:t>    @</a:t>
            </a:r>
            <a:r>
              <a:rPr lang="de-DE" sz="1000" dirty="0" err="1">
                <a:latin typeface="Source Code Pro"/>
                <a:cs typeface="Source Code Pro"/>
              </a:rPr>
              <a:t>Override</a:t>
            </a:r>
            <a:endParaRPr lang="de-DE" sz="1000" dirty="0"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de-DE" sz="1000" dirty="0">
                <a:latin typeface="Source Code Pro"/>
                <a:cs typeface="Source Code Pro"/>
              </a:rPr>
              <a:t>    </a:t>
            </a:r>
            <a:r>
              <a:rPr lang="de-DE" sz="1000" b="1" dirty="0" err="1">
                <a:solidFill>
                  <a:srgbClr val="992600"/>
                </a:solidFill>
                <a:latin typeface="Source Code Pro"/>
                <a:cs typeface="Source Code Pro"/>
              </a:rPr>
              <a:t>public</a:t>
            </a:r>
            <a:r>
              <a:rPr lang="de-DE" sz="1000" b="1" dirty="0">
                <a:solidFill>
                  <a:srgbClr val="992600"/>
                </a:solidFill>
                <a:latin typeface="Source Code Pro"/>
                <a:cs typeface="Source Code Pro"/>
              </a:rPr>
              <a:t> </a:t>
            </a:r>
            <a:r>
              <a:rPr lang="de-DE" sz="1000" b="1" dirty="0" err="1">
                <a:solidFill>
                  <a:srgbClr val="992600"/>
                </a:solidFill>
                <a:latin typeface="Source Code Pro"/>
                <a:cs typeface="Source Code Pro"/>
              </a:rPr>
              <a:t>int</a:t>
            </a:r>
            <a:r>
              <a:rPr lang="de-DE" sz="1000" b="1" dirty="0">
                <a:solidFill>
                  <a:srgbClr val="992600"/>
                </a:solidFill>
                <a:latin typeface="Source Code Pro"/>
                <a:cs typeface="Source Code Pro"/>
              </a:rPr>
              <a:t> </a:t>
            </a:r>
            <a:r>
              <a:rPr lang="de-DE" sz="1000" dirty="0" err="1">
                <a:latin typeface="Source Code Pro"/>
                <a:cs typeface="Source Code Pro"/>
              </a:rPr>
              <a:t>compare</a:t>
            </a:r>
            <a:r>
              <a:rPr lang="de-DE" sz="1000" dirty="0">
                <a:latin typeface="Source Code Pro"/>
                <a:cs typeface="Source Code Pro"/>
              </a:rPr>
              <a:t>(Person o1, Person o2) {</a:t>
            </a:r>
          </a:p>
          <a:p>
            <a:pPr marL="0" indent="0">
              <a:buNone/>
            </a:pPr>
            <a:r>
              <a:rPr lang="de-DE" sz="1000" dirty="0">
                <a:latin typeface="Source Code Pro"/>
                <a:cs typeface="Source Code Pro"/>
              </a:rPr>
              <a:t>      </a:t>
            </a:r>
            <a:r>
              <a:rPr lang="de-DE" sz="1000" b="1" dirty="0" err="1">
                <a:solidFill>
                  <a:srgbClr val="992600"/>
                </a:solidFill>
                <a:latin typeface="Source Code Pro"/>
                <a:cs typeface="Source Code Pro"/>
              </a:rPr>
              <a:t>return</a:t>
            </a:r>
            <a:r>
              <a:rPr lang="de-DE" sz="1000" dirty="0">
                <a:solidFill>
                  <a:srgbClr val="992600"/>
                </a:solidFill>
                <a:latin typeface="Source Code Pro"/>
                <a:cs typeface="Source Code Pro"/>
              </a:rPr>
              <a:t> </a:t>
            </a:r>
            <a:r>
              <a:rPr lang="de-DE" sz="1000" dirty="0">
                <a:latin typeface="Source Code Pro"/>
                <a:cs typeface="Source Code Pro"/>
              </a:rPr>
              <a:t>o1.getName().</a:t>
            </a:r>
            <a:r>
              <a:rPr lang="de-DE" sz="1000" dirty="0" err="1">
                <a:latin typeface="Source Code Pro"/>
                <a:cs typeface="Source Code Pro"/>
              </a:rPr>
              <a:t>compareTo</a:t>
            </a:r>
            <a:r>
              <a:rPr lang="de-DE" sz="1000" dirty="0">
                <a:latin typeface="Source Code Pro"/>
                <a:cs typeface="Source Code Pro"/>
              </a:rPr>
              <a:t>(o2.getName());</a:t>
            </a:r>
          </a:p>
          <a:p>
            <a:pPr marL="0" indent="0">
              <a:buNone/>
            </a:pPr>
            <a:r>
              <a:rPr lang="de-DE" sz="1000" dirty="0">
                <a:latin typeface="Source Code Pro"/>
                <a:cs typeface="Source Code Pro"/>
              </a:rPr>
              <a:t>    }</a:t>
            </a:r>
          </a:p>
          <a:p>
            <a:pPr marL="0" indent="0">
              <a:buNone/>
            </a:pPr>
            <a:r>
              <a:rPr lang="de-DE" sz="1000" dirty="0">
                <a:latin typeface="Source Code Pro"/>
                <a:cs typeface="Source Code Pro"/>
              </a:rPr>
              <a:t>});</a:t>
            </a:r>
          </a:p>
          <a:p>
            <a:pPr marL="0" indent="0">
              <a:buNone/>
            </a:pPr>
            <a:r>
              <a:rPr lang="de-DE" sz="1000" b="1" dirty="0" err="1">
                <a:solidFill>
                  <a:srgbClr val="992600"/>
                </a:solidFill>
                <a:latin typeface="Source Code Pro"/>
                <a:cs typeface="Source Code Pro"/>
              </a:rPr>
              <a:t>for</a:t>
            </a:r>
            <a:r>
              <a:rPr lang="de-DE" sz="1000" dirty="0">
                <a:solidFill>
                  <a:srgbClr val="992600"/>
                </a:solidFill>
                <a:latin typeface="Source Code Pro"/>
                <a:cs typeface="Source Code Pro"/>
              </a:rPr>
              <a:t> </a:t>
            </a:r>
            <a:r>
              <a:rPr lang="de-DE" sz="1000" dirty="0">
                <a:latin typeface="Source Code Pro"/>
                <a:cs typeface="Source Code Pro"/>
              </a:rPr>
              <a:t>(Person </a:t>
            </a:r>
            <a:r>
              <a:rPr lang="de-DE" sz="1000" dirty="0" err="1">
                <a:latin typeface="Source Code Pro"/>
                <a:cs typeface="Source Code Pro"/>
              </a:rPr>
              <a:t>person</a:t>
            </a:r>
            <a:r>
              <a:rPr lang="de-DE" sz="1000" dirty="0">
                <a:latin typeface="Source Code Pro"/>
                <a:cs typeface="Source Code Pro"/>
              </a:rPr>
              <a:t> : </a:t>
            </a:r>
            <a:r>
              <a:rPr lang="de-DE" sz="1000" dirty="0" err="1">
                <a:latin typeface="Source Code Pro"/>
                <a:cs typeface="Source Code Pro"/>
              </a:rPr>
              <a:t>people</a:t>
            </a:r>
            <a:r>
              <a:rPr lang="de-DE" sz="1000" dirty="0">
                <a:latin typeface="Source Code Pro"/>
                <a:cs typeface="Source Code Pro"/>
              </a:rPr>
              <a:t>) {</a:t>
            </a:r>
          </a:p>
          <a:p>
            <a:pPr marL="0" indent="0">
              <a:buNone/>
            </a:pPr>
            <a:r>
              <a:rPr lang="de-DE" sz="1000" dirty="0">
                <a:latin typeface="Source Code Pro"/>
                <a:cs typeface="Source Code Pro"/>
              </a:rPr>
              <a:t>    </a:t>
            </a:r>
            <a:r>
              <a:rPr lang="de-DE" sz="1000" dirty="0" err="1">
                <a:latin typeface="Source Code Pro"/>
                <a:cs typeface="Source Code Pro"/>
              </a:rPr>
              <a:t>System.</a:t>
            </a:r>
            <a:r>
              <a:rPr lang="de-DE" sz="1000" b="1" i="1" dirty="0" err="1">
                <a:solidFill>
                  <a:srgbClr val="0000FF"/>
                </a:solidFill>
                <a:latin typeface="Source Code Pro"/>
                <a:cs typeface="Source Code Pro"/>
              </a:rPr>
              <a:t>out</a:t>
            </a:r>
            <a:r>
              <a:rPr lang="de-DE" sz="1000" dirty="0" err="1">
                <a:latin typeface="Source Code Pro"/>
                <a:cs typeface="Source Code Pro"/>
              </a:rPr>
              <a:t>.println</a:t>
            </a:r>
            <a:r>
              <a:rPr lang="de-DE" sz="1000" dirty="0">
                <a:latin typeface="Source Code Pro"/>
                <a:cs typeface="Source Code Pro"/>
              </a:rPr>
              <a:t>(</a:t>
            </a:r>
            <a:r>
              <a:rPr lang="de-DE" sz="1000" dirty="0" err="1">
                <a:latin typeface="Source Code Pro"/>
                <a:cs typeface="Source Code Pro"/>
              </a:rPr>
              <a:t>person</a:t>
            </a:r>
            <a:r>
              <a:rPr lang="de-DE" sz="1000" dirty="0">
                <a:latin typeface="Source Code Pro"/>
                <a:cs typeface="Source Code Pro"/>
              </a:rPr>
              <a:t>);</a:t>
            </a:r>
          </a:p>
          <a:p>
            <a:pPr marL="0" indent="0">
              <a:buNone/>
            </a:pPr>
            <a:r>
              <a:rPr lang="de-DE" sz="1000" dirty="0">
                <a:latin typeface="Source Code Pro"/>
                <a:cs typeface="Source Code Pro"/>
              </a:rPr>
              <a:t>}</a:t>
            </a:r>
          </a:p>
          <a:p>
            <a:pPr marL="0" indent="0">
              <a:buNone/>
            </a:pPr>
            <a:r>
              <a:rPr lang="de-DE" sz="1000" dirty="0">
                <a:latin typeface="Source Code Pro"/>
                <a:cs typeface="Source Code Pro"/>
              </a:rPr>
              <a:t>		</a:t>
            </a:r>
          </a:p>
          <a:p>
            <a:pPr marL="0" indent="0">
              <a:buNone/>
            </a:pPr>
            <a:r>
              <a:rPr lang="de-DE" sz="1000" i="1" dirty="0">
                <a:solidFill>
                  <a:srgbClr val="489223"/>
                </a:solidFill>
                <a:latin typeface="Source Code Pro"/>
                <a:cs typeface="Source Code Pro"/>
              </a:rPr>
              <a:t>// </a:t>
            </a:r>
            <a:r>
              <a:rPr lang="de-DE" sz="1000" i="1" dirty="0" err="1">
                <a:solidFill>
                  <a:srgbClr val="489223"/>
                </a:solidFill>
                <a:latin typeface="Source Code Pro"/>
                <a:cs typeface="Source Code Pro"/>
              </a:rPr>
              <a:t>lambda</a:t>
            </a:r>
            <a:r>
              <a:rPr lang="de-DE" sz="1000" i="1" dirty="0">
                <a:solidFill>
                  <a:srgbClr val="489223"/>
                </a:solidFill>
                <a:latin typeface="Source Code Pro"/>
                <a:cs typeface="Source Code Pro"/>
              </a:rPr>
              <a:t> style</a:t>
            </a:r>
          </a:p>
          <a:p>
            <a:pPr marL="0" indent="0">
              <a:buNone/>
            </a:pPr>
            <a:r>
              <a:rPr lang="de-DE" sz="1000" dirty="0" err="1">
                <a:latin typeface="Source Code Pro"/>
                <a:cs typeface="Source Code Pro"/>
              </a:rPr>
              <a:t>Collections.</a:t>
            </a:r>
            <a:r>
              <a:rPr lang="de-DE" sz="1000" i="1" dirty="0" err="1">
                <a:latin typeface="Source Code Pro"/>
                <a:cs typeface="Source Code Pro"/>
              </a:rPr>
              <a:t>sort</a:t>
            </a:r>
            <a:r>
              <a:rPr lang="de-DE" sz="1000" dirty="0">
                <a:latin typeface="Source Code Pro"/>
                <a:cs typeface="Source Code Pro"/>
              </a:rPr>
              <a:t>(</a:t>
            </a:r>
            <a:r>
              <a:rPr lang="de-DE" sz="1000" dirty="0" err="1">
                <a:latin typeface="Source Code Pro"/>
                <a:cs typeface="Source Code Pro"/>
              </a:rPr>
              <a:t>people</a:t>
            </a:r>
            <a:r>
              <a:rPr lang="de-DE" sz="1000" dirty="0">
                <a:latin typeface="Source Code Pro"/>
                <a:cs typeface="Source Code Pro"/>
              </a:rPr>
              <a:t>, (p1, p2) -&gt;</a:t>
            </a:r>
          </a:p>
          <a:p>
            <a:pPr marL="0" indent="0">
              <a:buNone/>
            </a:pPr>
            <a:r>
              <a:rPr lang="de-DE" sz="1000" dirty="0">
                <a:latin typeface="Source Code Pro"/>
                <a:cs typeface="Source Code Pro"/>
              </a:rPr>
              <a:t>    p1.getName().</a:t>
            </a:r>
            <a:r>
              <a:rPr lang="de-DE" sz="1000" dirty="0" err="1">
                <a:latin typeface="Source Code Pro"/>
                <a:cs typeface="Source Code Pro"/>
              </a:rPr>
              <a:t>compareTo</a:t>
            </a:r>
            <a:r>
              <a:rPr lang="de-DE" sz="1000" dirty="0">
                <a:latin typeface="Source Code Pro"/>
                <a:cs typeface="Source Code Pro"/>
              </a:rPr>
              <a:t>(p2.getName())</a:t>
            </a:r>
          </a:p>
          <a:p>
            <a:pPr marL="0" indent="0">
              <a:buNone/>
            </a:pPr>
            <a:r>
              <a:rPr lang="de-DE" sz="1000" dirty="0">
                <a:latin typeface="Source Code Pro"/>
                <a:cs typeface="Source Code Pro"/>
              </a:rPr>
              <a:t>);</a:t>
            </a:r>
          </a:p>
          <a:p>
            <a:pPr marL="0" indent="0">
              <a:buNone/>
            </a:pPr>
            <a:r>
              <a:rPr lang="de-DE" sz="1000" dirty="0" err="1">
                <a:latin typeface="Source Code Pro"/>
                <a:cs typeface="Source Code Pro"/>
              </a:rPr>
              <a:t>people.forEach</a:t>
            </a:r>
            <a:r>
              <a:rPr lang="de-DE" sz="1000" dirty="0">
                <a:latin typeface="Source Code Pro"/>
                <a:cs typeface="Source Code Pro"/>
              </a:rPr>
              <a:t>(</a:t>
            </a:r>
            <a:r>
              <a:rPr lang="de-DE" sz="1000" dirty="0" err="1">
                <a:latin typeface="Source Code Pro"/>
                <a:cs typeface="Source Code Pro"/>
              </a:rPr>
              <a:t>System.</a:t>
            </a:r>
            <a:r>
              <a:rPr lang="de-DE" sz="1000" b="1" i="1" dirty="0" err="1">
                <a:solidFill>
                  <a:srgbClr val="0000FF"/>
                </a:solidFill>
                <a:latin typeface="Source Code Pro"/>
                <a:cs typeface="Source Code Pro"/>
              </a:rPr>
              <a:t>out</a:t>
            </a:r>
            <a:r>
              <a:rPr lang="de-DE" sz="1000" dirty="0">
                <a:latin typeface="Source Code Pro"/>
                <a:cs typeface="Source Code Pro"/>
              </a:rPr>
              <a:t>::</a:t>
            </a:r>
            <a:r>
              <a:rPr lang="de-DE" sz="1000" dirty="0" err="1">
                <a:latin typeface="Source Code Pro"/>
                <a:cs typeface="Source Code Pro"/>
              </a:rPr>
              <a:t>println</a:t>
            </a:r>
            <a:r>
              <a:rPr lang="de-DE" sz="1000" dirty="0">
                <a:latin typeface="Source Code Pro"/>
                <a:cs typeface="Source Code Pro"/>
              </a:rPr>
              <a:t>);</a:t>
            </a:r>
          </a:p>
        </p:txBody>
      </p:sp>
      <p:sp>
        <p:nvSpPr>
          <p:cNvPr id="7" name="Inhaltsplatzhalter 10"/>
          <p:cNvSpPr txBox="1">
            <a:spLocks/>
          </p:cNvSpPr>
          <p:nvPr/>
        </p:nvSpPr>
        <p:spPr bwMode="auto">
          <a:xfrm>
            <a:off x="4680000" y="1412776"/>
            <a:ext cx="4104000" cy="475252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95000"/>
              </a:schemeClr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20000"/>
              <a:buBlip>
                <a:blip r:embed="rId2"/>
              </a:buBlip>
              <a:defRPr sz="1600" kern="1200">
                <a:solidFill>
                  <a:schemeClr val="tx1"/>
                </a:solidFill>
                <a:latin typeface="Helvetica Neue"/>
                <a:ea typeface="ＭＳ Ｐゴシック" pitchFamily="-107" charset="-128"/>
                <a:cs typeface="ＭＳ Ｐゴシック" pitchFamily="-107" charset="-128"/>
              </a:defRPr>
            </a:lvl1pPr>
            <a:lvl2pPr marL="712788" indent="-35083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20000"/>
              <a:buBlip>
                <a:blip r:embed="rId2"/>
              </a:buBlip>
              <a:defRPr sz="1600" kern="1200">
                <a:solidFill>
                  <a:schemeClr val="tx1"/>
                </a:solidFill>
                <a:latin typeface="Helvetica Neue"/>
                <a:ea typeface="ＭＳ Ｐゴシック" pitchFamily="-107" charset="-128"/>
                <a:cs typeface="+mn-cs"/>
              </a:defRPr>
            </a:lvl2pPr>
            <a:lvl3pPr marL="1073150" indent="-3603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20000"/>
              <a:buBlip>
                <a:blip r:embed="rId2"/>
              </a:buBlip>
              <a:defRPr sz="1600" kern="1200">
                <a:solidFill>
                  <a:schemeClr val="tx1"/>
                </a:solidFill>
                <a:latin typeface="Helvetica Neue"/>
                <a:ea typeface="ＭＳ Ｐゴシック" pitchFamily="-107" charset="-128"/>
                <a:cs typeface="+mn-cs"/>
              </a:defRPr>
            </a:lvl3pPr>
            <a:lvl4pPr marL="1435100" indent="-3619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20000"/>
              <a:buBlip>
                <a:blip r:embed="rId2"/>
              </a:buBlip>
              <a:defRPr sz="1600" kern="1200">
                <a:solidFill>
                  <a:schemeClr val="tx1"/>
                </a:solidFill>
                <a:latin typeface="Helvetica Neue"/>
                <a:ea typeface="ＭＳ Ｐゴシック" pitchFamily="-107" charset="-128"/>
                <a:cs typeface="+mn-cs"/>
              </a:defRPr>
            </a:lvl4pPr>
            <a:lvl5pPr marL="1797050" indent="-3619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20000"/>
              <a:buBlip>
                <a:blip r:embed="rId2"/>
              </a:buBlip>
              <a:defRPr sz="1600" kern="1200">
                <a:solidFill>
                  <a:schemeClr val="tx1"/>
                </a:solidFill>
                <a:latin typeface="Helvetica Neue"/>
                <a:ea typeface="ＭＳ Ｐゴシック" pitchFamily="-107" charset="-128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000" i="1" dirty="0" smtClean="0">
                <a:solidFill>
                  <a:schemeClr val="accent1">
                    <a:lumMod val="75000"/>
                  </a:schemeClr>
                </a:solidFill>
                <a:latin typeface="Source Code Pro"/>
                <a:cs typeface="Source Code Pro"/>
              </a:rPr>
              <a:t>// früher</a:t>
            </a:r>
          </a:p>
          <a:p>
            <a:pPr marL="0" indent="0">
              <a:buNone/>
            </a:pPr>
            <a:r>
              <a:rPr lang="de-DE" sz="1000" dirty="0" err="1" smtClean="0">
                <a:latin typeface="Source Code Pro"/>
                <a:cs typeface="Source Code Pro"/>
              </a:rPr>
              <a:t>JButton</a:t>
            </a:r>
            <a:r>
              <a:rPr lang="de-DE" sz="1000" dirty="0" smtClean="0">
                <a:latin typeface="Source Code Pro"/>
                <a:cs typeface="Source Code Pro"/>
              </a:rPr>
              <a:t> </a:t>
            </a:r>
            <a:r>
              <a:rPr lang="de-DE" sz="1000" dirty="0">
                <a:latin typeface="Source Code Pro"/>
                <a:cs typeface="Source Code Pro"/>
              </a:rPr>
              <a:t>b1= </a:t>
            </a:r>
            <a:r>
              <a:rPr lang="de-DE" sz="1000" b="1" dirty="0" err="1">
                <a:solidFill>
                  <a:srgbClr val="992600"/>
                </a:solidFill>
                <a:latin typeface="Source Code Pro"/>
                <a:cs typeface="Source Code Pro"/>
              </a:rPr>
              <a:t>new</a:t>
            </a:r>
            <a:r>
              <a:rPr lang="de-DE" sz="1000" dirty="0">
                <a:solidFill>
                  <a:srgbClr val="992600"/>
                </a:solidFill>
                <a:latin typeface="Source Code Pro"/>
                <a:cs typeface="Source Code Pro"/>
              </a:rPr>
              <a:t> </a:t>
            </a:r>
            <a:r>
              <a:rPr lang="de-DE" sz="1000" dirty="0" err="1">
                <a:latin typeface="Source Code Pro"/>
                <a:cs typeface="Source Code Pro"/>
              </a:rPr>
              <a:t>JButton</a:t>
            </a:r>
            <a:r>
              <a:rPr lang="de-DE" sz="1000" dirty="0">
                <a:latin typeface="Source Code Pro"/>
                <a:cs typeface="Source Code Pro"/>
              </a:rPr>
              <a:t>(“Classic style")</a:t>
            </a:r>
            <a:r>
              <a:rPr lang="de-DE" sz="1000" dirty="0" smtClean="0">
                <a:latin typeface="Source Code Pro"/>
                <a:cs typeface="Source Code Pro"/>
              </a:rPr>
              <a:t>;</a:t>
            </a:r>
          </a:p>
          <a:p>
            <a:pPr marL="0" indent="0">
              <a:buNone/>
            </a:pPr>
            <a:endParaRPr lang="de-DE" sz="1000" dirty="0"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de-DE" sz="1000" dirty="0">
                <a:latin typeface="Source Code Pro"/>
                <a:cs typeface="Source Code Pro"/>
              </a:rPr>
              <a:t>b1.addActionListener(</a:t>
            </a:r>
            <a:r>
              <a:rPr lang="de-DE" sz="1000" b="1" dirty="0" err="1">
                <a:solidFill>
                  <a:srgbClr val="992600"/>
                </a:solidFill>
                <a:latin typeface="Source Code Pro"/>
                <a:cs typeface="Source Code Pro"/>
              </a:rPr>
              <a:t>new</a:t>
            </a:r>
            <a:r>
              <a:rPr lang="de-DE" sz="1000" dirty="0">
                <a:solidFill>
                  <a:srgbClr val="992600"/>
                </a:solidFill>
                <a:latin typeface="Source Code Pro"/>
                <a:cs typeface="Source Code Pro"/>
              </a:rPr>
              <a:t> </a:t>
            </a:r>
            <a:r>
              <a:rPr lang="de-DE" sz="1000" dirty="0" err="1">
                <a:latin typeface="Source Code Pro"/>
                <a:cs typeface="Source Code Pro"/>
              </a:rPr>
              <a:t>ActionListener</a:t>
            </a:r>
            <a:r>
              <a:rPr lang="de-DE" sz="1000" dirty="0">
                <a:latin typeface="Source Code Pro"/>
                <a:cs typeface="Source Code Pro"/>
              </a:rPr>
              <a:t>() {</a:t>
            </a:r>
          </a:p>
          <a:p>
            <a:pPr marL="0" indent="0">
              <a:buNone/>
            </a:pPr>
            <a:r>
              <a:rPr lang="de-DE" sz="1000" dirty="0">
                <a:latin typeface="Source Code Pro"/>
                <a:cs typeface="Source Code Pro"/>
              </a:rPr>
              <a:t>    @</a:t>
            </a:r>
            <a:r>
              <a:rPr lang="de-DE" sz="1000" dirty="0" err="1">
                <a:latin typeface="Source Code Pro"/>
                <a:cs typeface="Source Code Pro"/>
              </a:rPr>
              <a:t>Override</a:t>
            </a:r>
            <a:endParaRPr lang="de-DE" sz="1000" dirty="0"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de-DE" sz="1000" dirty="0">
                <a:latin typeface="Source Code Pro"/>
                <a:cs typeface="Source Code Pro"/>
              </a:rPr>
              <a:t>    </a:t>
            </a:r>
            <a:r>
              <a:rPr lang="de-DE" sz="1000" b="1" dirty="0" err="1">
                <a:solidFill>
                  <a:srgbClr val="992600"/>
                </a:solidFill>
                <a:latin typeface="Source Code Pro"/>
                <a:cs typeface="Source Code Pro"/>
              </a:rPr>
              <a:t>public</a:t>
            </a:r>
            <a:r>
              <a:rPr lang="de-DE" sz="1000" b="1" dirty="0">
                <a:solidFill>
                  <a:srgbClr val="992600"/>
                </a:solidFill>
                <a:latin typeface="Source Code Pro"/>
                <a:cs typeface="Source Code Pro"/>
              </a:rPr>
              <a:t> </a:t>
            </a:r>
            <a:r>
              <a:rPr lang="de-DE" sz="1000" b="1" dirty="0" err="1">
                <a:solidFill>
                  <a:srgbClr val="992600"/>
                </a:solidFill>
                <a:latin typeface="Source Code Pro"/>
                <a:cs typeface="Source Code Pro"/>
              </a:rPr>
              <a:t>void</a:t>
            </a:r>
            <a:r>
              <a:rPr lang="de-DE" sz="1000" b="1" dirty="0">
                <a:solidFill>
                  <a:srgbClr val="992600"/>
                </a:solidFill>
                <a:latin typeface="Source Code Pro"/>
                <a:cs typeface="Source Code Pro"/>
              </a:rPr>
              <a:t> </a:t>
            </a:r>
            <a:r>
              <a:rPr lang="de-DE" sz="1000" dirty="0" err="1">
                <a:latin typeface="Source Code Pro"/>
                <a:cs typeface="Source Code Pro"/>
              </a:rPr>
              <a:t>actionPerformed</a:t>
            </a:r>
            <a:r>
              <a:rPr lang="de-DE" sz="1000" dirty="0">
                <a:latin typeface="Source Code Pro"/>
                <a:cs typeface="Source Code Pro"/>
              </a:rPr>
              <a:t>(</a:t>
            </a:r>
            <a:r>
              <a:rPr lang="de-DE" sz="1000" dirty="0" err="1">
                <a:latin typeface="Source Code Pro"/>
                <a:cs typeface="Source Code Pro"/>
              </a:rPr>
              <a:t>ActionEvent</a:t>
            </a:r>
            <a:r>
              <a:rPr lang="de-DE" sz="1000" dirty="0">
                <a:latin typeface="Source Code Pro"/>
                <a:cs typeface="Source Code Pro"/>
              </a:rPr>
              <a:t> </a:t>
            </a:r>
            <a:r>
              <a:rPr lang="de-DE" sz="1000" dirty="0" err="1">
                <a:latin typeface="Source Code Pro"/>
                <a:cs typeface="Source Code Pro"/>
              </a:rPr>
              <a:t>e</a:t>
            </a:r>
            <a:r>
              <a:rPr lang="de-DE" sz="1000" dirty="0">
                <a:latin typeface="Source Code Pro"/>
                <a:cs typeface="Source Code Pro"/>
              </a:rPr>
              <a:t>) {</a:t>
            </a:r>
          </a:p>
          <a:p>
            <a:pPr marL="0" indent="0">
              <a:buNone/>
            </a:pPr>
            <a:r>
              <a:rPr lang="de-DE" sz="1000" dirty="0">
                <a:latin typeface="Source Code Pro"/>
                <a:cs typeface="Source Code Pro"/>
              </a:rPr>
              <a:t>        </a:t>
            </a:r>
            <a:r>
              <a:rPr lang="de-DE" sz="1000" dirty="0" err="1">
                <a:latin typeface="Source Code Pro"/>
                <a:cs typeface="Source Code Pro"/>
              </a:rPr>
              <a:t>System.</a:t>
            </a:r>
            <a:r>
              <a:rPr lang="de-DE" sz="1000" b="1" i="1" dirty="0" err="1">
                <a:solidFill>
                  <a:srgbClr val="0000FF"/>
                </a:solidFill>
                <a:latin typeface="Source Code Pro"/>
                <a:cs typeface="Source Code Pro"/>
              </a:rPr>
              <a:t>out</a:t>
            </a:r>
            <a:r>
              <a:rPr lang="de-DE" sz="1000" dirty="0" err="1">
                <a:latin typeface="Source Code Pro"/>
                <a:cs typeface="Source Code Pro"/>
              </a:rPr>
              <a:t>.printf</a:t>
            </a:r>
            <a:r>
              <a:rPr lang="de-DE" sz="1000" dirty="0">
                <a:latin typeface="Source Code Pro"/>
                <a:cs typeface="Source Code Pro"/>
              </a:rPr>
              <a:t>(“</a:t>
            </a:r>
            <a:r>
              <a:rPr lang="de-DE" sz="1000" dirty="0" err="1">
                <a:latin typeface="Source Code Pro"/>
                <a:cs typeface="Source Code Pro"/>
              </a:rPr>
              <a:t>clicked%n</a:t>
            </a:r>
            <a:r>
              <a:rPr lang="de-DE" sz="1000" dirty="0">
                <a:latin typeface="Source Code Pro"/>
                <a:cs typeface="Source Code Pro"/>
              </a:rPr>
              <a:t>");</a:t>
            </a:r>
          </a:p>
          <a:p>
            <a:pPr marL="0" indent="0">
              <a:buNone/>
            </a:pPr>
            <a:r>
              <a:rPr lang="de-DE" sz="1000" dirty="0">
                <a:latin typeface="Source Code Pro"/>
                <a:cs typeface="Source Code Pro"/>
              </a:rPr>
              <a:t>    }</a:t>
            </a:r>
          </a:p>
          <a:p>
            <a:pPr marL="0" indent="0">
              <a:buNone/>
            </a:pPr>
            <a:r>
              <a:rPr lang="de-DE" sz="1000" dirty="0">
                <a:latin typeface="Source Code Pro"/>
                <a:cs typeface="Source Code Pro"/>
              </a:rPr>
              <a:t>});</a:t>
            </a:r>
          </a:p>
          <a:p>
            <a:pPr marL="0" indent="0">
              <a:buNone/>
            </a:pPr>
            <a:r>
              <a:rPr lang="de-DE" sz="1000" dirty="0">
                <a:latin typeface="Source Code Pro"/>
                <a:cs typeface="Source Code Pro"/>
              </a:rPr>
              <a:t>	</a:t>
            </a:r>
            <a:endParaRPr lang="de-DE" sz="1000" dirty="0" smtClean="0"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de-DE" sz="1000" i="1" dirty="0" smtClean="0">
                <a:solidFill>
                  <a:schemeClr val="accent1">
                    <a:lumMod val="75000"/>
                  </a:schemeClr>
                </a:solidFill>
                <a:latin typeface="Source Code Pro"/>
                <a:cs typeface="Source Code Pro"/>
              </a:rPr>
              <a:t>// mit Lambda</a:t>
            </a:r>
            <a:r>
              <a:rPr lang="de-DE" sz="1000" dirty="0">
                <a:latin typeface="Source Code Pro"/>
                <a:cs typeface="Source Code Pro"/>
              </a:rPr>
              <a:t>	</a:t>
            </a:r>
          </a:p>
          <a:p>
            <a:pPr marL="0" indent="0">
              <a:buNone/>
            </a:pPr>
            <a:r>
              <a:rPr lang="de-DE" sz="1000" dirty="0" err="1">
                <a:latin typeface="Source Code Pro"/>
                <a:cs typeface="Source Code Pro"/>
              </a:rPr>
              <a:t>JButton</a:t>
            </a:r>
            <a:r>
              <a:rPr lang="de-DE" sz="1000" dirty="0">
                <a:latin typeface="Source Code Pro"/>
                <a:cs typeface="Source Code Pro"/>
              </a:rPr>
              <a:t> </a:t>
            </a:r>
            <a:r>
              <a:rPr lang="de-DE" sz="1000" dirty="0" err="1">
                <a:latin typeface="Source Code Pro"/>
                <a:cs typeface="Source Code Pro"/>
              </a:rPr>
              <a:t>lambdaButton</a:t>
            </a:r>
            <a:r>
              <a:rPr lang="de-DE" sz="1000" dirty="0">
                <a:latin typeface="Source Code Pro"/>
                <a:cs typeface="Source Code Pro"/>
              </a:rPr>
              <a:t> = </a:t>
            </a:r>
            <a:r>
              <a:rPr lang="de-DE" sz="1000" b="1" dirty="0" err="1">
                <a:solidFill>
                  <a:srgbClr val="992600"/>
                </a:solidFill>
                <a:latin typeface="Source Code Pro"/>
                <a:cs typeface="Source Code Pro"/>
              </a:rPr>
              <a:t>new</a:t>
            </a:r>
            <a:r>
              <a:rPr lang="de-DE" sz="1000" dirty="0">
                <a:solidFill>
                  <a:srgbClr val="992600"/>
                </a:solidFill>
                <a:latin typeface="Source Code Pro"/>
                <a:cs typeface="Source Code Pro"/>
              </a:rPr>
              <a:t> </a:t>
            </a:r>
            <a:r>
              <a:rPr lang="de-DE" sz="1000" dirty="0" err="1">
                <a:latin typeface="Source Code Pro"/>
                <a:cs typeface="Source Code Pro"/>
              </a:rPr>
              <a:t>JButton</a:t>
            </a:r>
            <a:r>
              <a:rPr lang="de-DE" sz="1000" dirty="0">
                <a:latin typeface="Source Code Pro"/>
                <a:cs typeface="Source Code Pro"/>
              </a:rPr>
              <a:t>("Lambda style");</a:t>
            </a:r>
          </a:p>
          <a:p>
            <a:pPr marL="0" indent="0">
              <a:buNone/>
            </a:pPr>
            <a:endParaRPr lang="de-DE" sz="1000" dirty="0" smtClean="0"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de-DE" sz="1000" dirty="0" err="1" smtClean="0">
                <a:latin typeface="Source Code Pro"/>
                <a:cs typeface="Source Code Pro"/>
              </a:rPr>
              <a:t>lambdaButton.addActionListener</a:t>
            </a:r>
            <a:r>
              <a:rPr lang="de-DE" sz="1000" dirty="0">
                <a:latin typeface="Source Code Pro"/>
                <a:cs typeface="Source Code Pro"/>
              </a:rPr>
              <a:t>(</a:t>
            </a:r>
          </a:p>
          <a:p>
            <a:pPr marL="0" indent="0">
              <a:buNone/>
            </a:pPr>
            <a:r>
              <a:rPr lang="de-DE" sz="1000" dirty="0">
                <a:latin typeface="Source Code Pro"/>
                <a:cs typeface="Source Code Pro"/>
              </a:rPr>
              <a:t>    </a:t>
            </a:r>
            <a:r>
              <a:rPr lang="de-DE" sz="1000" dirty="0" err="1">
                <a:latin typeface="Source Code Pro"/>
                <a:cs typeface="Source Code Pro"/>
              </a:rPr>
              <a:t>e</a:t>
            </a:r>
            <a:r>
              <a:rPr lang="de-DE" sz="1000" dirty="0">
                <a:latin typeface="Source Code Pro"/>
                <a:cs typeface="Source Code Pro"/>
              </a:rPr>
              <a:t> -&gt; </a:t>
            </a:r>
            <a:r>
              <a:rPr lang="de-DE" sz="1000" dirty="0" err="1">
                <a:latin typeface="Source Code Pro"/>
                <a:cs typeface="Source Code Pro"/>
              </a:rPr>
              <a:t>System.</a:t>
            </a:r>
            <a:r>
              <a:rPr lang="de-DE" sz="1000" b="1" i="1" dirty="0" err="1">
                <a:solidFill>
                  <a:srgbClr val="0000FF"/>
                </a:solidFill>
                <a:latin typeface="Source Code Pro"/>
                <a:cs typeface="Source Code Pro"/>
              </a:rPr>
              <a:t>out</a:t>
            </a:r>
            <a:r>
              <a:rPr lang="de-DE" sz="1000" dirty="0" err="1">
                <a:latin typeface="Source Code Pro"/>
                <a:cs typeface="Source Code Pro"/>
              </a:rPr>
              <a:t>.printf</a:t>
            </a:r>
            <a:r>
              <a:rPr lang="de-DE" sz="1000" dirty="0">
                <a:latin typeface="Source Code Pro"/>
                <a:cs typeface="Source Code Pro"/>
              </a:rPr>
              <a:t>(“</a:t>
            </a:r>
            <a:r>
              <a:rPr lang="de-DE" sz="1000" dirty="0" err="1">
                <a:latin typeface="Source Code Pro"/>
                <a:cs typeface="Source Code Pro"/>
              </a:rPr>
              <a:t>lambda%n</a:t>
            </a:r>
            <a:r>
              <a:rPr lang="de-DE" sz="1000" dirty="0">
                <a:latin typeface="Source Code Pro"/>
                <a:cs typeface="Source Code Pro"/>
              </a:rPr>
              <a:t>")</a:t>
            </a:r>
          </a:p>
          <a:p>
            <a:pPr marL="0" indent="0">
              <a:buNone/>
            </a:pPr>
            <a:r>
              <a:rPr lang="de-DE" sz="1000" dirty="0">
                <a:latin typeface="Source Code Pro"/>
                <a:cs typeface="Source Code Pro"/>
              </a:rPr>
              <a:t>);</a:t>
            </a:r>
          </a:p>
          <a:p>
            <a:pPr marL="0" indent="0">
              <a:buNone/>
            </a:pPr>
            <a:endParaRPr lang="de-DE" sz="1000" dirty="0">
              <a:latin typeface="Source Code Pro"/>
              <a:cs typeface="Source Code Pro"/>
            </a:endParaRPr>
          </a:p>
        </p:txBody>
      </p:sp>
    </p:spTree>
    <p:extLst>
      <p:ext uri="{BB962C8B-B14F-4D97-AF65-F5344CB8AC3E}">
        <p14:creationId xmlns:p14="http://schemas.microsoft.com/office/powerpoint/2010/main" val="2996170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 5" descr="streams.jp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38" t="2147" r="3082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3552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>
          <a:xfrm>
            <a:off x="323528" y="2996952"/>
            <a:ext cx="5713412" cy="775356"/>
          </a:xfrm>
        </p:spPr>
        <p:txBody>
          <a:bodyPr/>
          <a:lstStyle/>
          <a:p>
            <a:r>
              <a:rPr lang="de-DE" sz="2000" dirty="0" smtClean="0">
                <a:latin typeface="Source Code Pro"/>
                <a:cs typeface="Source Code Pro"/>
              </a:rPr>
              <a:t>Stream</a:t>
            </a:r>
            <a:br>
              <a:rPr lang="de-DE" sz="2000" dirty="0" smtClean="0">
                <a:latin typeface="Source Code Pro"/>
                <a:cs typeface="Source Code Pro"/>
              </a:rPr>
            </a:br>
            <a:r>
              <a:rPr lang="de-DE" dirty="0" smtClean="0"/>
              <a:t>A </a:t>
            </a:r>
            <a:r>
              <a:rPr lang="de-DE" dirty="0" err="1"/>
              <a:t>sequence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elements</a:t>
            </a:r>
            <a:r>
              <a:rPr lang="de-DE" dirty="0"/>
              <a:t> </a:t>
            </a:r>
            <a:r>
              <a:rPr lang="de-DE" dirty="0" err="1"/>
              <a:t>supporting</a:t>
            </a:r>
            <a:r>
              <a:rPr lang="de-DE" dirty="0"/>
              <a:t> </a:t>
            </a:r>
            <a:r>
              <a:rPr lang="de-DE" dirty="0" err="1"/>
              <a:t>sequential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parallel </a:t>
            </a:r>
            <a:r>
              <a:rPr lang="de-DE" dirty="0" err="1"/>
              <a:t>aggregate</a:t>
            </a:r>
            <a:r>
              <a:rPr lang="de-DE" dirty="0"/>
              <a:t> </a:t>
            </a:r>
            <a:r>
              <a:rPr lang="de-DE" dirty="0" err="1"/>
              <a:t>operations</a:t>
            </a:r>
            <a:r>
              <a:rPr lang="de-DE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460826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Über Streams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3A9C1C2-BE46-C445-BDD9-8AB7CCD2F82E}" type="slidenum">
              <a:rPr lang="de-DE" smtClean="0"/>
              <a:pPr>
                <a:defRPr/>
              </a:pPr>
              <a:t>23</a:t>
            </a:fld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BD938B8E-0A73-4419-92DB-9FFCC0E1746F}" type="datetime1">
              <a:rPr lang="de-DE" smtClean="0"/>
              <a:t>27.04.15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Cassini Consulting</a:t>
            </a:r>
            <a:endParaRPr lang="de-DE" dirty="0"/>
          </a:p>
        </p:txBody>
      </p:sp>
      <p:sp>
        <p:nvSpPr>
          <p:cNvPr id="7" name="Inhaltsplatzhalter 6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 smtClean="0"/>
              <a:t>Definiert im neuen Package </a:t>
            </a:r>
            <a:r>
              <a:rPr lang="de-DE" sz="1400" dirty="0" err="1" smtClean="0">
                <a:latin typeface="Source Code Pro"/>
                <a:cs typeface="Source Code Pro"/>
              </a:rPr>
              <a:t>java.util.stream</a:t>
            </a:r>
            <a:r>
              <a:rPr lang="de-DE" dirty="0" smtClean="0"/>
              <a:t>.</a:t>
            </a:r>
          </a:p>
          <a:p>
            <a:r>
              <a:rPr lang="de-DE" dirty="0">
                <a:hlinkClick r:id="rId2"/>
              </a:rPr>
              <a:t>http://docs.oracle.com/javase/8/docs/api/java/util/stream/</a:t>
            </a:r>
            <a:r>
              <a:rPr lang="de-DE" dirty="0" smtClean="0">
                <a:hlinkClick r:id="rId2"/>
              </a:rPr>
              <a:t>Stream.html</a:t>
            </a:r>
            <a:r>
              <a:rPr lang="de-DE" dirty="0" smtClean="0"/>
              <a:t> </a:t>
            </a:r>
          </a:p>
          <a:p>
            <a:endParaRPr lang="de-DE" dirty="0"/>
          </a:p>
          <a:p>
            <a:r>
              <a:rPr lang="de-DE" dirty="0" smtClean="0"/>
              <a:t>Bieten viele Möglichkeiten zur Manipulation:</a:t>
            </a:r>
          </a:p>
          <a:p>
            <a:pPr lvl="1"/>
            <a:r>
              <a:rPr lang="de-DE" sz="1400" dirty="0" err="1" smtClean="0">
                <a:latin typeface="Source Code Pro"/>
                <a:cs typeface="Source Code Pro"/>
              </a:rPr>
              <a:t>filter</a:t>
            </a:r>
            <a:r>
              <a:rPr lang="de-DE" sz="1400" dirty="0" smtClean="0">
                <a:latin typeface="Source Code Pro"/>
                <a:cs typeface="Source Code Pro"/>
              </a:rPr>
              <a:t>()</a:t>
            </a:r>
          </a:p>
          <a:p>
            <a:pPr lvl="1"/>
            <a:r>
              <a:rPr lang="de-DE" sz="1400" dirty="0" err="1" smtClean="0">
                <a:latin typeface="Source Code Pro"/>
                <a:cs typeface="Source Code Pro"/>
              </a:rPr>
              <a:t>map</a:t>
            </a:r>
            <a:r>
              <a:rPr lang="de-DE" sz="1400" dirty="0" smtClean="0">
                <a:latin typeface="Source Code Pro"/>
                <a:cs typeface="Source Code Pro"/>
              </a:rPr>
              <a:t>()</a:t>
            </a:r>
          </a:p>
          <a:p>
            <a:pPr lvl="1"/>
            <a:r>
              <a:rPr lang="de-DE" sz="1400" dirty="0" err="1" smtClean="0">
                <a:latin typeface="Source Code Pro"/>
                <a:cs typeface="Source Code Pro"/>
              </a:rPr>
              <a:t>sorted</a:t>
            </a:r>
            <a:r>
              <a:rPr lang="de-DE" sz="1400" dirty="0" smtClean="0">
                <a:latin typeface="Source Code Pro"/>
                <a:cs typeface="Source Code Pro"/>
              </a:rPr>
              <a:t>()</a:t>
            </a:r>
          </a:p>
          <a:p>
            <a:pPr lvl="1"/>
            <a:r>
              <a:rPr lang="de-DE" sz="1400" dirty="0" err="1">
                <a:latin typeface="Source Code Pro"/>
                <a:cs typeface="Source Code Pro"/>
              </a:rPr>
              <a:t>d</a:t>
            </a:r>
            <a:r>
              <a:rPr lang="de-DE" sz="1400" dirty="0" err="1" smtClean="0">
                <a:latin typeface="Source Code Pro"/>
                <a:cs typeface="Source Code Pro"/>
              </a:rPr>
              <a:t>istinct</a:t>
            </a:r>
            <a:r>
              <a:rPr lang="de-DE" sz="1400" dirty="0" smtClean="0">
                <a:latin typeface="Source Code Pro"/>
                <a:cs typeface="Source Code Pro"/>
              </a:rPr>
              <a:t>()</a:t>
            </a:r>
          </a:p>
          <a:p>
            <a:pPr lvl="1"/>
            <a:r>
              <a:rPr lang="de-DE" dirty="0" smtClean="0"/>
              <a:t>...</a:t>
            </a:r>
          </a:p>
          <a:p>
            <a:endParaRPr lang="de-DE" dirty="0" smtClean="0"/>
          </a:p>
          <a:p>
            <a:r>
              <a:rPr lang="de-DE" dirty="0" err="1" smtClean="0"/>
              <a:t>Lazy</a:t>
            </a:r>
            <a:r>
              <a:rPr lang="de-DE" dirty="0" smtClean="0"/>
              <a:t>: ohne </a:t>
            </a:r>
            <a:r>
              <a:rPr lang="de-DE" i="1" dirty="0" smtClean="0"/>
              <a:t>terminal </a:t>
            </a:r>
            <a:r>
              <a:rPr lang="de-DE" i="1" dirty="0" err="1" smtClean="0"/>
              <a:t>operation</a:t>
            </a:r>
            <a:r>
              <a:rPr lang="de-DE" dirty="0" smtClean="0"/>
              <a:t> passiert auch nichts</a:t>
            </a:r>
          </a:p>
          <a:p>
            <a:pPr lvl="1"/>
            <a:r>
              <a:rPr lang="de-DE" sz="1400" dirty="0" err="1" smtClean="0">
                <a:latin typeface="Source Code Pro"/>
                <a:cs typeface="Source Code Pro"/>
              </a:rPr>
              <a:t>collect</a:t>
            </a:r>
            <a:r>
              <a:rPr lang="de-DE" sz="1400" dirty="0" smtClean="0">
                <a:latin typeface="Source Code Pro"/>
                <a:cs typeface="Source Code Pro"/>
              </a:rPr>
              <a:t>()</a:t>
            </a:r>
          </a:p>
          <a:p>
            <a:pPr lvl="1"/>
            <a:r>
              <a:rPr lang="de-DE" sz="1400" dirty="0" err="1" smtClean="0">
                <a:latin typeface="Source Code Pro"/>
                <a:cs typeface="Source Code Pro"/>
              </a:rPr>
              <a:t>forEach</a:t>
            </a:r>
            <a:r>
              <a:rPr lang="de-DE" sz="1400" dirty="0" smtClean="0">
                <a:latin typeface="Source Code Pro"/>
                <a:cs typeface="Source Code Pro"/>
              </a:rPr>
              <a:t>()</a:t>
            </a:r>
          </a:p>
          <a:p>
            <a:pPr lvl="1"/>
            <a:r>
              <a:rPr lang="de-DE" sz="1400" dirty="0" err="1" smtClean="0">
                <a:latin typeface="Source Code Pro"/>
                <a:cs typeface="Source Code Pro"/>
              </a:rPr>
              <a:t>count</a:t>
            </a:r>
            <a:r>
              <a:rPr lang="de-DE" sz="1400" dirty="0" smtClean="0">
                <a:latin typeface="Source Code Pro"/>
                <a:cs typeface="Source Code Pro"/>
              </a:rPr>
              <a:t>()</a:t>
            </a:r>
          </a:p>
          <a:p>
            <a:pPr lvl="1"/>
            <a:r>
              <a:rPr lang="de-DE" dirty="0" smtClean="0"/>
              <a:t>...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012613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Streams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3A9C1C2-BE46-C445-BDD9-8AB7CCD2F82E}" type="slidenum">
              <a:rPr lang="de-DE" smtClean="0"/>
              <a:pPr>
                <a:defRPr/>
              </a:pPr>
              <a:t>24</a:t>
            </a:fld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F6645965-100D-49B6-9064-0AB9F3734612}" type="datetime1">
              <a:rPr lang="de-DE" smtClean="0"/>
              <a:t>27.04.15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Cassini Consulting</a:t>
            </a:r>
            <a:endParaRPr lang="de-DE" dirty="0"/>
          </a:p>
        </p:txBody>
      </p:sp>
      <p:sp>
        <p:nvSpPr>
          <p:cNvPr id="10" name="Inhaltsplatzhalter 10"/>
          <p:cNvSpPr txBox="1">
            <a:spLocks/>
          </p:cNvSpPr>
          <p:nvPr/>
        </p:nvSpPr>
        <p:spPr bwMode="auto">
          <a:xfrm>
            <a:off x="323528" y="1412776"/>
            <a:ext cx="4107592" cy="47525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20000"/>
              <a:buBlip>
                <a:blip r:embed="rId2"/>
              </a:buBlip>
              <a:defRPr sz="1600" kern="1200">
                <a:solidFill>
                  <a:schemeClr val="tx1"/>
                </a:solidFill>
                <a:latin typeface="Helvetica Neue"/>
                <a:ea typeface="ＭＳ Ｐゴシック" pitchFamily="-107" charset="-128"/>
                <a:cs typeface="ＭＳ Ｐゴシック" pitchFamily="-107" charset="-128"/>
              </a:defRPr>
            </a:lvl1pPr>
            <a:lvl2pPr marL="712788" indent="-35083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20000"/>
              <a:buBlip>
                <a:blip r:embed="rId2"/>
              </a:buBlip>
              <a:defRPr sz="1600" kern="1200">
                <a:solidFill>
                  <a:schemeClr val="tx1"/>
                </a:solidFill>
                <a:latin typeface="Helvetica Neue"/>
                <a:ea typeface="ＭＳ Ｐゴシック" pitchFamily="-107" charset="-128"/>
                <a:cs typeface="+mn-cs"/>
              </a:defRPr>
            </a:lvl2pPr>
            <a:lvl3pPr marL="1073150" indent="-3603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20000"/>
              <a:buBlip>
                <a:blip r:embed="rId2"/>
              </a:buBlip>
              <a:defRPr sz="1600" kern="1200">
                <a:solidFill>
                  <a:schemeClr val="tx1"/>
                </a:solidFill>
                <a:latin typeface="Helvetica Neue"/>
                <a:ea typeface="ＭＳ Ｐゴシック" pitchFamily="-107" charset="-128"/>
                <a:cs typeface="+mn-cs"/>
              </a:defRPr>
            </a:lvl3pPr>
            <a:lvl4pPr marL="1435100" indent="-3619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20000"/>
              <a:buBlip>
                <a:blip r:embed="rId2"/>
              </a:buBlip>
              <a:defRPr sz="1600" kern="1200">
                <a:solidFill>
                  <a:schemeClr val="tx1"/>
                </a:solidFill>
                <a:latin typeface="Helvetica Neue"/>
                <a:ea typeface="ＭＳ Ｐゴシック" pitchFamily="-107" charset="-128"/>
                <a:cs typeface="+mn-cs"/>
              </a:defRPr>
            </a:lvl4pPr>
            <a:lvl5pPr marL="1797050" indent="-3619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20000"/>
              <a:buBlip>
                <a:blip r:embed="rId2"/>
              </a:buBlip>
              <a:defRPr sz="1600" kern="1200">
                <a:solidFill>
                  <a:schemeClr val="tx1"/>
                </a:solidFill>
                <a:latin typeface="Helvetica Neue"/>
                <a:ea typeface="ＭＳ Ｐゴシック" pitchFamily="-107" charset="-128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000" b="1" dirty="0" err="1" smtClean="0">
                <a:solidFill>
                  <a:srgbClr val="992600"/>
                </a:solidFill>
                <a:latin typeface="Source Code Pro"/>
                <a:cs typeface="Source Code Pro"/>
              </a:rPr>
              <a:t>long</a:t>
            </a:r>
            <a:r>
              <a:rPr lang="de-DE" sz="1000" dirty="0" smtClean="0">
                <a:solidFill>
                  <a:srgbClr val="992600"/>
                </a:solidFill>
                <a:latin typeface="Source Code Pro"/>
                <a:cs typeface="Source Code Pro"/>
              </a:rPr>
              <a:t> </a:t>
            </a:r>
            <a:r>
              <a:rPr lang="de-DE" sz="1000" dirty="0" err="1">
                <a:latin typeface="Source Code Pro"/>
                <a:cs typeface="Source Code Pro"/>
              </a:rPr>
              <a:t>evenNumbers</a:t>
            </a:r>
            <a:r>
              <a:rPr lang="de-DE" sz="1000" dirty="0">
                <a:latin typeface="Source Code Pro"/>
                <a:cs typeface="Source Code Pro"/>
              </a:rPr>
              <a:t> = </a:t>
            </a:r>
            <a:r>
              <a:rPr lang="de-DE" sz="1000" dirty="0" err="1">
                <a:latin typeface="Source Code Pro"/>
                <a:cs typeface="Source Code Pro"/>
              </a:rPr>
              <a:t>ints.stream</a:t>
            </a:r>
            <a:r>
              <a:rPr lang="de-DE" sz="1000" dirty="0">
                <a:latin typeface="Source Code Pro"/>
                <a:cs typeface="Source Code Pro"/>
              </a:rPr>
              <a:t>(</a:t>
            </a:r>
            <a:r>
              <a:rPr lang="de-DE" sz="1000" dirty="0" smtClean="0">
                <a:latin typeface="Source Code Pro"/>
                <a:cs typeface="Source Code Pro"/>
              </a:rPr>
              <a:t>)</a:t>
            </a:r>
          </a:p>
          <a:p>
            <a:pPr marL="0" indent="0">
              <a:buNone/>
            </a:pPr>
            <a:r>
              <a:rPr lang="de-DE" sz="1000" dirty="0">
                <a:latin typeface="Source Code Pro"/>
                <a:cs typeface="Source Code Pro"/>
              </a:rPr>
              <a:t> </a:t>
            </a:r>
            <a:r>
              <a:rPr lang="de-DE" sz="1000" dirty="0" smtClean="0">
                <a:latin typeface="Source Code Pro"/>
                <a:cs typeface="Source Code Pro"/>
              </a:rPr>
              <a:t>   .</a:t>
            </a:r>
            <a:r>
              <a:rPr lang="de-DE" sz="1000" dirty="0" err="1">
                <a:latin typeface="Source Code Pro"/>
                <a:cs typeface="Source Code Pro"/>
              </a:rPr>
              <a:t>mapToInt</a:t>
            </a:r>
            <a:r>
              <a:rPr lang="de-DE" sz="1000" dirty="0">
                <a:latin typeface="Source Code Pro"/>
                <a:cs typeface="Source Code Pro"/>
              </a:rPr>
              <a:t>(Integer::</a:t>
            </a:r>
            <a:r>
              <a:rPr lang="de-DE" sz="1000" dirty="0" err="1">
                <a:latin typeface="Source Code Pro"/>
                <a:cs typeface="Source Code Pro"/>
              </a:rPr>
              <a:t>intValue</a:t>
            </a:r>
            <a:r>
              <a:rPr lang="de-DE" sz="1000" dirty="0" smtClean="0">
                <a:latin typeface="Source Code Pro"/>
                <a:cs typeface="Source Code Pro"/>
              </a:rPr>
              <a:t>)</a:t>
            </a:r>
          </a:p>
          <a:p>
            <a:pPr marL="0" indent="0">
              <a:buNone/>
            </a:pPr>
            <a:r>
              <a:rPr lang="en-US" sz="1000" dirty="0" smtClean="0">
                <a:latin typeface="Source Code Pro"/>
                <a:cs typeface="Source Code Pro"/>
              </a:rPr>
              <a:t>    .</a:t>
            </a:r>
            <a:r>
              <a:rPr lang="en-US" sz="1000" dirty="0">
                <a:latin typeface="Source Code Pro"/>
                <a:cs typeface="Source Code Pro"/>
              </a:rPr>
              <a:t>filter(</a:t>
            </a:r>
            <a:r>
              <a:rPr lang="en-US" sz="1000" dirty="0" err="1">
                <a:latin typeface="Source Code Pro"/>
                <a:cs typeface="Source Code Pro"/>
              </a:rPr>
              <a:t>i</a:t>
            </a:r>
            <a:r>
              <a:rPr lang="en-US" sz="1000" dirty="0">
                <a:latin typeface="Source Code Pro"/>
                <a:cs typeface="Source Code Pro"/>
              </a:rPr>
              <a:t> -&gt; i%2==0</a:t>
            </a:r>
            <a:r>
              <a:rPr lang="en-US" sz="1000" dirty="0" smtClean="0">
                <a:latin typeface="Source Code Pro"/>
                <a:cs typeface="Source Code Pro"/>
              </a:rPr>
              <a:t>)</a:t>
            </a:r>
          </a:p>
          <a:p>
            <a:pPr marL="0" indent="0">
              <a:buNone/>
            </a:pPr>
            <a:r>
              <a:rPr lang="en-US" sz="1000" dirty="0">
                <a:latin typeface="Source Code Pro"/>
                <a:cs typeface="Source Code Pro"/>
              </a:rPr>
              <a:t> </a:t>
            </a:r>
            <a:r>
              <a:rPr lang="en-US" sz="1000" dirty="0" smtClean="0">
                <a:latin typeface="Source Code Pro"/>
                <a:cs typeface="Source Code Pro"/>
              </a:rPr>
              <a:t>   .</a:t>
            </a:r>
            <a:r>
              <a:rPr lang="en-US" sz="1000" dirty="0">
                <a:latin typeface="Source Code Pro"/>
                <a:cs typeface="Source Code Pro"/>
              </a:rPr>
              <a:t>count(); </a:t>
            </a:r>
            <a:endParaRPr lang="en-US" sz="1000" dirty="0" smtClean="0">
              <a:latin typeface="Source Code Pro"/>
              <a:cs typeface="Source Code Pro"/>
            </a:endParaRPr>
          </a:p>
          <a:p>
            <a:pPr marL="0" indent="0">
              <a:buNone/>
            </a:pPr>
            <a:endParaRPr lang="en-US" sz="1000" dirty="0"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de-DE" sz="1000" dirty="0" err="1" smtClean="0">
                <a:latin typeface="Source Code Pro"/>
                <a:cs typeface="Source Code Pro"/>
              </a:rPr>
              <a:t>IntSummaryStatistics</a:t>
            </a:r>
            <a:r>
              <a:rPr lang="de-DE" sz="1000" dirty="0" smtClean="0">
                <a:latin typeface="Source Code Pro"/>
                <a:cs typeface="Source Code Pro"/>
              </a:rPr>
              <a:t> </a:t>
            </a:r>
            <a:r>
              <a:rPr lang="de-DE" sz="1000" dirty="0" err="1">
                <a:latin typeface="Source Code Pro"/>
                <a:cs typeface="Source Code Pro"/>
              </a:rPr>
              <a:t>stats</a:t>
            </a:r>
            <a:r>
              <a:rPr lang="de-DE" sz="1000" dirty="0">
                <a:latin typeface="Source Code Pro"/>
                <a:cs typeface="Source Code Pro"/>
              </a:rPr>
              <a:t> = </a:t>
            </a:r>
            <a:r>
              <a:rPr lang="de-DE" sz="1000" dirty="0" err="1">
                <a:latin typeface="Source Code Pro"/>
                <a:cs typeface="Source Code Pro"/>
              </a:rPr>
              <a:t>ints.parallelStream</a:t>
            </a:r>
            <a:r>
              <a:rPr lang="de-DE" sz="1000" dirty="0">
                <a:latin typeface="Source Code Pro"/>
                <a:cs typeface="Source Code Pro"/>
              </a:rPr>
              <a:t>(</a:t>
            </a:r>
            <a:r>
              <a:rPr lang="de-DE" sz="1000" dirty="0" smtClean="0">
                <a:latin typeface="Source Code Pro"/>
                <a:cs typeface="Source Code Pro"/>
              </a:rPr>
              <a:t>)</a:t>
            </a:r>
          </a:p>
          <a:p>
            <a:pPr marL="0" indent="0">
              <a:buNone/>
            </a:pPr>
            <a:r>
              <a:rPr lang="de-DE" sz="1000" dirty="0" smtClean="0">
                <a:latin typeface="Source Code Pro"/>
                <a:cs typeface="Source Code Pro"/>
              </a:rPr>
              <a:t>    .</a:t>
            </a:r>
            <a:r>
              <a:rPr lang="de-DE" sz="1000" dirty="0" err="1">
                <a:latin typeface="Source Code Pro"/>
                <a:cs typeface="Source Code Pro"/>
              </a:rPr>
              <a:t>mapToInt</a:t>
            </a:r>
            <a:r>
              <a:rPr lang="de-DE" sz="1000" dirty="0">
                <a:latin typeface="Source Code Pro"/>
                <a:cs typeface="Source Code Pro"/>
              </a:rPr>
              <a:t>(Integer::</a:t>
            </a:r>
            <a:r>
              <a:rPr lang="de-DE" sz="1000" dirty="0" err="1">
                <a:latin typeface="Source Code Pro"/>
                <a:cs typeface="Source Code Pro"/>
              </a:rPr>
              <a:t>intValue</a:t>
            </a:r>
            <a:r>
              <a:rPr lang="de-DE" sz="1000" dirty="0" smtClean="0">
                <a:latin typeface="Source Code Pro"/>
                <a:cs typeface="Source Code Pro"/>
              </a:rPr>
              <a:t>)</a:t>
            </a:r>
          </a:p>
          <a:p>
            <a:pPr marL="0" indent="0">
              <a:buNone/>
            </a:pPr>
            <a:r>
              <a:rPr lang="de-DE" sz="1000" dirty="0" smtClean="0">
                <a:latin typeface="Source Code Pro"/>
                <a:cs typeface="Source Code Pro"/>
              </a:rPr>
              <a:t>    .</a:t>
            </a:r>
            <a:r>
              <a:rPr lang="de-DE" sz="1000" dirty="0" err="1">
                <a:latin typeface="Source Code Pro"/>
                <a:cs typeface="Source Code Pro"/>
              </a:rPr>
              <a:t>summaryStatistics</a:t>
            </a:r>
            <a:r>
              <a:rPr lang="de-DE" sz="1000" dirty="0">
                <a:latin typeface="Source Code Pro"/>
                <a:cs typeface="Source Code Pro"/>
              </a:rPr>
              <a:t>();</a:t>
            </a:r>
          </a:p>
          <a:p>
            <a:pPr marL="0" indent="0">
              <a:buNone/>
            </a:pPr>
            <a:r>
              <a:rPr lang="de-DE" sz="1000" dirty="0">
                <a:latin typeface="Source Code Pro"/>
                <a:cs typeface="Source Code Pro"/>
              </a:rPr>
              <a:t>		</a:t>
            </a:r>
          </a:p>
          <a:p>
            <a:pPr marL="0" indent="0">
              <a:buNone/>
            </a:pPr>
            <a:r>
              <a:rPr lang="de-DE" sz="1000" dirty="0" err="1" smtClean="0">
                <a:latin typeface="Source Code Pro"/>
                <a:cs typeface="Source Code Pro"/>
              </a:rPr>
              <a:t>System.</a:t>
            </a:r>
            <a:r>
              <a:rPr lang="de-DE" sz="1000" b="1" i="1" dirty="0" err="1" smtClean="0">
                <a:solidFill>
                  <a:srgbClr val="0000FF"/>
                </a:solidFill>
                <a:latin typeface="Source Code Pro"/>
                <a:cs typeface="Source Code Pro"/>
              </a:rPr>
              <a:t>out</a:t>
            </a:r>
            <a:r>
              <a:rPr lang="de-DE" sz="1000" dirty="0" err="1" smtClean="0">
                <a:latin typeface="Source Code Pro"/>
                <a:cs typeface="Source Code Pro"/>
              </a:rPr>
              <a:t>.printf</a:t>
            </a:r>
            <a:r>
              <a:rPr lang="de-DE" sz="1000" dirty="0">
                <a:latin typeface="Source Code Pro"/>
                <a:cs typeface="Source Code Pro"/>
              </a:rPr>
              <a:t>("</a:t>
            </a:r>
            <a:r>
              <a:rPr lang="de-DE" sz="1000" dirty="0" err="1">
                <a:latin typeface="Source Code Pro"/>
                <a:cs typeface="Source Code Pro"/>
              </a:rPr>
              <a:t>Highest</a:t>
            </a:r>
            <a:r>
              <a:rPr lang="de-DE" sz="1000" dirty="0">
                <a:latin typeface="Source Code Pro"/>
                <a:cs typeface="Source Code Pro"/>
              </a:rPr>
              <a:t> </a:t>
            </a:r>
            <a:r>
              <a:rPr lang="de-DE" sz="1000" dirty="0" err="1">
                <a:latin typeface="Source Code Pro"/>
                <a:cs typeface="Source Code Pro"/>
              </a:rPr>
              <a:t>number</a:t>
            </a:r>
            <a:r>
              <a:rPr lang="de-DE" sz="1000" dirty="0">
                <a:latin typeface="Source Code Pro"/>
                <a:cs typeface="Source Code Pro"/>
              </a:rPr>
              <a:t> in List: %</a:t>
            </a:r>
            <a:r>
              <a:rPr lang="de-DE" sz="1000" dirty="0" err="1">
                <a:latin typeface="Source Code Pro"/>
                <a:cs typeface="Source Code Pro"/>
              </a:rPr>
              <a:t>s%n</a:t>
            </a:r>
            <a:r>
              <a:rPr lang="de-DE" sz="1000" dirty="0">
                <a:latin typeface="Source Code Pro"/>
                <a:cs typeface="Source Code Pro"/>
              </a:rPr>
              <a:t>"</a:t>
            </a:r>
            <a:r>
              <a:rPr lang="de-DE" sz="1000" dirty="0" smtClean="0">
                <a:latin typeface="Source Code Pro"/>
                <a:cs typeface="Source Code Pro"/>
              </a:rPr>
              <a:t>,</a:t>
            </a:r>
          </a:p>
          <a:p>
            <a:pPr marL="0" indent="0">
              <a:buNone/>
            </a:pPr>
            <a:r>
              <a:rPr lang="de-DE" sz="1000" dirty="0" smtClean="0">
                <a:latin typeface="Source Code Pro"/>
                <a:cs typeface="Source Code Pro"/>
              </a:rPr>
              <a:t>    </a:t>
            </a:r>
            <a:r>
              <a:rPr lang="de-DE" sz="1000" dirty="0" err="1" smtClean="0">
                <a:latin typeface="Source Code Pro"/>
                <a:cs typeface="Source Code Pro"/>
              </a:rPr>
              <a:t>stats.getMax</a:t>
            </a:r>
            <a:r>
              <a:rPr lang="de-DE" sz="1000" dirty="0">
                <a:latin typeface="Source Code Pro"/>
                <a:cs typeface="Source Code Pro"/>
              </a:rPr>
              <a:t>());</a:t>
            </a:r>
          </a:p>
          <a:p>
            <a:pPr marL="0" indent="0">
              <a:buNone/>
            </a:pPr>
            <a:endParaRPr lang="de-DE" sz="1000" dirty="0" smtClean="0"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de-DE" sz="1000" dirty="0" err="1" smtClean="0">
                <a:latin typeface="Source Code Pro"/>
                <a:cs typeface="Source Code Pro"/>
              </a:rPr>
              <a:t>System.</a:t>
            </a:r>
            <a:r>
              <a:rPr lang="de-DE" sz="1000" b="1" i="1" dirty="0" err="1" smtClean="0">
                <a:solidFill>
                  <a:srgbClr val="0000FF"/>
                </a:solidFill>
                <a:latin typeface="Source Code Pro"/>
                <a:cs typeface="Source Code Pro"/>
              </a:rPr>
              <a:t>out</a:t>
            </a:r>
            <a:r>
              <a:rPr lang="de-DE" sz="1000" dirty="0" err="1" smtClean="0">
                <a:latin typeface="Source Code Pro"/>
                <a:cs typeface="Source Code Pro"/>
              </a:rPr>
              <a:t>.printf</a:t>
            </a:r>
            <a:r>
              <a:rPr lang="de-DE" sz="1000" dirty="0">
                <a:latin typeface="Source Code Pro"/>
                <a:cs typeface="Source Code Pro"/>
              </a:rPr>
              <a:t>("</a:t>
            </a:r>
            <a:r>
              <a:rPr lang="de-DE" sz="1000" dirty="0" err="1">
                <a:latin typeface="Source Code Pro"/>
                <a:cs typeface="Source Code Pro"/>
              </a:rPr>
              <a:t>Lowest</a:t>
            </a:r>
            <a:r>
              <a:rPr lang="de-DE" sz="1000" dirty="0">
                <a:latin typeface="Source Code Pro"/>
                <a:cs typeface="Source Code Pro"/>
              </a:rPr>
              <a:t> </a:t>
            </a:r>
            <a:r>
              <a:rPr lang="de-DE" sz="1000" dirty="0" err="1">
                <a:latin typeface="Source Code Pro"/>
                <a:cs typeface="Source Code Pro"/>
              </a:rPr>
              <a:t>number</a:t>
            </a:r>
            <a:r>
              <a:rPr lang="de-DE" sz="1000" dirty="0">
                <a:latin typeface="Source Code Pro"/>
                <a:cs typeface="Source Code Pro"/>
              </a:rPr>
              <a:t> in List: %</a:t>
            </a:r>
            <a:r>
              <a:rPr lang="de-DE" sz="1000" dirty="0" err="1">
                <a:latin typeface="Source Code Pro"/>
                <a:cs typeface="Source Code Pro"/>
              </a:rPr>
              <a:t>s%n</a:t>
            </a:r>
            <a:r>
              <a:rPr lang="de-DE" sz="1000" dirty="0">
                <a:latin typeface="Source Code Pro"/>
                <a:cs typeface="Source Code Pro"/>
              </a:rPr>
              <a:t>", </a:t>
            </a:r>
            <a:endParaRPr lang="de-DE" sz="1000" dirty="0" smtClean="0"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de-DE" sz="1000" dirty="0" smtClean="0">
                <a:latin typeface="Source Code Pro"/>
                <a:cs typeface="Source Code Pro"/>
              </a:rPr>
              <a:t>    </a:t>
            </a:r>
            <a:r>
              <a:rPr lang="de-DE" sz="1000" dirty="0" err="1" smtClean="0">
                <a:latin typeface="Source Code Pro"/>
                <a:cs typeface="Source Code Pro"/>
              </a:rPr>
              <a:t>s</a:t>
            </a:r>
            <a:r>
              <a:rPr lang="de-DE" sz="1000" dirty="0" err="1" smtClean="0">
                <a:latin typeface="Source Code Pro"/>
                <a:cs typeface="Source Code Pro"/>
              </a:rPr>
              <a:t>tats.getMin</a:t>
            </a:r>
            <a:r>
              <a:rPr lang="de-DE" sz="1000" dirty="0">
                <a:latin typeface="Source Code Pro"/>
                <a:cs typeface="Source Code Pro"/>
              </a:rPr>
              <a:t>());</a:t>
            </a:r>
          </a:p>
          <a:p>
            <a:pPr marL="0" indent="0">
              <a:buNone/>
            </a:pPr>
            <a:endParaRPr lang="de-DE" sz="1000" dirty="0" smtClean="0"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de-DE" sz="1000" dirty="0" err="1" smtClean="0">
                <a:latin typeface="Source Code Pro"/>
                <a:cs typeface="Source Code Pro"/>
              </a:rPr>
              <a:t>System.</a:t>
            </a:r>
            <a:r>
              <a:rPr lang="de-DE" sz="1000" b="1" i="1" dirty="0" err="1" smtClean="0">
                <a:solidFill>
                  <a:srgbClr val="0000FF"/>
                </a:solidFill>
                <a:latin typeface="Source Code Pro"/>
                <a:cs typeface="Source Code Pro"/>
              </a:rPr>
              <a:t>out</a:t>
            </a:r>
            <a:r>
              <a:rPr lang="de-DE" sz="1000" dirty="0" err="1" smtClean="0">
                <a:latin typeface="Source Code Pro"/>
                <a:cs typeface="Source Code Pro"/>
              </a:rPr>
              <a:t>.printf</a:t>
            </a:r>
            <a:r>
              <a:rPr lang="de-DE" sz="1000" dirty="0">
                <a:latin typeface="Source Code Pro"/>
                <a:cs typeface="Source Code Pro"/>
              </a:rPr>
              <a:t>("</a:t>
            </a:r>
            <a:r>
              <a:rPr lang="de-DE" sz="1000" dirty="0" err="1">
                <a:latin typeface="Source Code Pro"/>
                <a:cs typeface="Source Code Pro"/>
              </a:rPr>
              <a:t>Sum</a:t>
            </a:r>
            <a:r>
              <a:rPr lang="de-DE" sz="1000" dirty="0">
                <a:latin typeface="Source Code Pro"/>
                <a:cs typeface="Source Code Pro"/>
              </a:rPr>
              <a:t> </a:t>
            </a:r>
            <a:r>
              <a:rPr lang="de-DE" sz="1000" dirty="0" err="1">
                <a:latin typeface="Source Code Pro"/>
                <a:cs typeface="Source Code Pro"/>
              </a:rPr>
              <a:t>of</a:t>
            </a:r>
            <a:r>
              <a:rPr lang="de-DE" sz="1000" dirty="0">
                <a:latin typeface="Source Code Pro"/>
                <a:cs typeface="Source Code Pro"/>
              </a:rPr>
              <a:t> all </a:t>
            </a:r>
            <a:r>
              <a:rPr lang="de-DE" sz="1000" dirty="0" err="1">
                <a:latin typeface="Source Code Pro"/>
                <a:cs typeface="Source Code Pro"/>
              </a:rPr>
              <a:t>numbers</a:t>
            </a:r>
            <a:r>
              <a:rPr lang="de-DE" sz="1000" dirty="0">
                <a:latin typeface="Source Code Pro"/>
                <a:cs typeface="Source Code Pro"/>
              </a:rPr>
              <a:t>: %</a:t>
            </a:r>
            <a:r>
              <a:rPr lang="de-DE" sz="1000" dirty="0" err="1">
                <a:latin typeface="Source Code Pro"/>
                <a:cs typeface="Source Code Pro"/>
              </a:rPr>
              <a:t>s%n</a:t>
            </a:r>
            <a:r>
              <a:rPr lang="de-DE" sz="1000" dirty="0">
                <a:latin typeface="Source Code Pro"/>
                <a:cs typeface="Source Code Pro"/>
              </a:rPr>
              <a:t>", </a:t>
            </a:r>
            <a:endParaRPr lang="de-DE" sz="1000" dirty="0" smtClean="0"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de-DE" sz="1000" dirty="0">
                <a:latin typeface="Source Code Pro"/>
                <a:cs typeface="Source Code Pro"/>
              </a:rPr>
              <a:t> </a:t>
            </a:r>
            <a:r>
              <a:rPr lang="de-DE" sz="1000" dirty="0" smtClean="0">
                <a:latin typeface="Source Code Pro"/>
                <a:cs typeface="Source Code Pro"/>
              </a:rPr>
              <a:t>   </a:t>
            </a:r>
            <a:r>
              <a:rPr lang="de-DE" sz="1000" dirty="0" err="1" smtClean="0">
                <a:latin typeface="Source Code Pro"/>
                <a:cs typeface="Source Code Pro"/>
              </a:rPr>
              <a:t>stats.getSum</a:t>
            </a:r>
            <a:r>
              <a:rPr lang="de-DE" sz="1000" dirty="0">
                <a:latin typeface="Source Code Pro"/>
                <a:cs typeface="Source Code Pro"/>
              </a:rPr>
              <a:t>());</a:t>
            </a:r>
          </a:p>
          <a:p>
            <a:pPr marL="0" indent="0">
              <a:buNone/>
            </a:pPr>
            <a:endParaRPr lang="de-DE" sz="1000" dirty="0" smtClean="0"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de-DE" sz="1000" dirty="0" err="1" smtClean="0">
                <a:latin typeface="Source Code Pro"/>
                <a:cs typeface="Source Code Pro"/>
              </a:rPr>
              <a:t>System.</a:t>
            </a:r>
            <a:r>
              <a:rPr lang="de-DE" sz="1000" b="1" i="1" dirty="0" err="1" smtClean="0">
                <a:solidFill>
                  <a:srgbClr val="0000FF"/>
                </a:solidFill>
                <a:latin typeface="Source Code Pro"/>
                <a:cs typeface="Source Code Pro"/>
              </a:rPr>
              <a:t>out</a:t>
            </a:r>
            <a:r>
              <a:rPr lang="de-DE" sz="1000" dirty="0" err="1" smtClean="0">
                <a:latin typeface="Source Code Pro"/>
                <a:cs typeface="Source Code Pro"/>
              </a:rPr>
              <a:t>.printf</a:t>
            </a:r>
            <a:r>
              <a:rPr lang="de-DE" sz="1000" dirty="0">
                <a:latin typeface="Source Code Pro"/>
                <a:cs typeface="Source Code Pro"/>
              </a:rPr>
              <a:t>("Average </a:t>
            </a:r>
            <a:r>
              <a:rPr lang="de-DE" sz="1000" dirty="0" err="1">
                <a:latin typeface="Source Code Pro"/>
                <a:cs typeface="Source Code Pro"/>
              </a:rPr>
              <a:t>of</a:t>
            </a:r>
            <a:r>
              <a:rPr lang="de-DE" sz="1000" dirty="0">
                <a:latin typeface="Source Code Pro"/>
                <a:cs typeface="Source Code Pro"/>
              </a:rPr>
              <a:t> all </a:t>
            </a:r>
            <a:r>
              <a:rPr lang="de-DE" sz="1000" dirty="0" err="1">
                <a:latin typeface="Source Code Pro"/>
                <a:cs typeface="Source Code Pro"/>
              </a:rPr>
              <a:t>numbers</a:t>
            </a:r>
            <a:r>
              <a:rPr lang="de-DE" sz="1000" dirty="0">
                <a:latin typeface="Source Code Pro"/>
                <a:cs typeface="Source Code Pro"/>
              </a:rPr>
              <a:t>: %</a:t>
            </a:r>
            <a:r>
              <a:rPr lang="de-DE" sz="1000" dirty="0" err="1">
                <a:latin typeface="Source Code Pro"/>
                <a:cs typeface="Source Code Pro"/>
              </a:rPr>
              <a:t>s%n</a:t>
            </a:r>
            <a:r>
              <a:rPr lang="de-DE" sz="1000" dirty="0">
                <a:latin typeface="Source Code Pro"/>
                <a:cs typeface="Source Code Pro"/>
              </a:rPr>
              <a:t>", </a:t>
            </a:r>
            <a:endParaRPr lang="de-DE" sz="1000" dirty="0" smtClean="0"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de-DE" sz="1000" dirty="0">
                <a:latin typeface="Source Code Pro"/>
                <a:cs typeface="Source Code Pro"/>
              </a:rPr>
              <a:t> </a:t>
            </a:r>
            <a:r>
              <a:rPr lang="de-DE" sz="1000" dirty="0" smtClean="0">
                <a:latin typeface="Source Code Pro"/>
                <a:cs typeface="Source Code Pro"/>
              </a:rPr>
              <a:t>   </a:t>
            </a:r>
            <a:r>
              <a:rPr lang="de-DE" sz="1000" dirty="0" err="1" smtClean="0">
                <a:latin typeface="Source Code Pro"/>
                <a:cs typeface="Source Code Pro"/>
              </a:rPr>
              <a:t>stats.getAverage</a:t>
            </a:r>
            <a:r>
              <a:rPr lang="de-DE" sz="1000" dirty="0">
                <a:latin typeface="Source Code Pro"/>
                <a:cs typeface="Source Code Pro"/>
              </a:rPr>
              <a:t>());</a:t>
            </a:r>
          </a:p>
        </p:txBody>
      </p:sp>
      <p:sp>
        <p:nvSpPr>
          <p:cNvPr id="7" name="Inhaltsplatzhalter 10"/>
          <p:cNvSpPr txBox="1">
            <a:spLocks/>
          </p:cNvSpPr>
          <p:nvPr/>
        </p:nvSpPr>
        <p:spPr bwMode="auto">
          <a:xfrm>
            <a:off x="4680000" y="1412776"/>
            <a:ext cx="4104000" cy="47525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20000"/>
              <a:buBlip>
                <a:blip r:embed="rId2"/>
              </a:buBlip>
              <a:defRPr sz="1600" kern="1200">
                <a:solidFill>
                  <a:schemeClr val="tx1"/>
                </a:solidFill>
                <a:latin typeface="Helvetica Neue"/>
                <a:ea typeface="ＭＳ Ｐゴシック" pitchFamily="-107" charset="-128"/>
                <a:cs typeface="ＭＳ Ｐゴシック" pitchFamily="-107" charset="-128"/>
              </a:defRPr>
            </a:lvl1pPr>
            <a:lvl2pPr marL="712788" indent="-35083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20000"/>
              <a:buBlip>
                <a:blip r:embed="rId2"/>
              </a:buBlip>
              <a:defRPr sz="1600" kern="1200">
                <a:solidFill>
                  <a:schemeClr val="tx1"/>
                </a:solidFill>
                <a:latin typeface="Helvetica Neue"/>
                <a:ea typeface="ＭＳ Ｐゴシック" pitchFamily="-107" charset="-128"/>
                <a:cs typeface="+mn-cs"/>
              </a:defRPr>
            </a:lvl2pPr>
            <a:lvl3pPr marL="1073150" indent="-3603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20000"/>
              <a:buBlip>
                <a:blip r:embed="rId2"/>
              </a:buBlip>
              <a:defRPr sz="1600" kern="1200">
                <a:solidFill>
                  <a:schemeClr val="tx1"/>
                </a:solidFill>
                <a:latin typeface="Helvetica Neue"/>
                <a:ea typeface="ＭＳ Ｐゴシック" pitchFamily="-107" charset="-128"/>
                <a:cs typeface="+mn-cs"/>
              </a:defRPr>
            </a:lvl3pPr>
            <a:lvl4pPr marL="1435100" indent="-3619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20000"/>
              <a:buBlip>
                <a:blip r:embed="rId2"/>
              </a:buBlip>
              <a:defRPr sz="1600" kern="1200">
                <a:solidFill>
                  <a:schemeClr val="tx1"/>
                </a:solidFill>
                <a:latin typeface="Helvetica Neue"/>
                <a:ea typeface="ＭＳ Ｐゴシック" pitchFamily="-107" charset="-128"/>
                <a:cs typeface="+mn-cs"/>
              </a:defRPr>
            </a:lvl4pPr>
            <a:lvl5pPr marL="1797050" indent="-3619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20000"/>
              <a:buBlip>
                <a:blip r:embed="rId2"/>
              </a:buBlip>
              <a:defRPr sz="1600" kern="1200">
                <a:solidFill>
                  <a:schemeClr val="tx1"/>
                </a:solidFill>
                <a:latin typeface="Helvetica Neue"/>
                <a:ea typeface="ＭＳ Ｐゴシック" pitchFamily="-107" charset="-128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000" i="1" dirty="0">
                <a:solidFill>
                  <a:srgbClr val="489223"/>
                </a:solidFill>
                <a:latin typeface="Source Code Pro"/>
                <a:cs typeface="Source Code Pro"/>
              </a:rPr>
              <a:t>// Count </a:t>
            </a:r>
            <a:r>
              <a:rPr lang="en-US" sz="1000" i="1" dirty="0" smtClean="0">
                <a:solidFill>
                  <a:srgbClr val="489223"/>
                </a:solidFill>
                <a:latin typeface="Source Code Pro"/>
                <a:cs typeface="Source Code Pro"/>
              </a:rPr>
              <a:t>non-empty Strings</a:t>
            </a:r>
          </a:p>
          <a:p>
            <a:pPr marL="0" indent="0">
              <a:buNone/>
            </a:pPr>
            <a:r>
              <a:rPr lang="de-DE" sz="1000" b="1" dirty="0" err="1" smtClean="0">
                <a:solidFill>
                  <a:schemeClr val="accent2">
                    <a:lumMod val="75000"/>
                  </a:schemeClr>
                </a:solidFill>
                <a:latin typeface="Source Code Pro"/>
                <a:cs typeface="Source Code Pro"/>
              </a:rPr>
              <a:t>long</a:t>
            </a:r>
            <a:r>
              <a:rPr lang="de-DE" sz="1000" dirty="0" smtClean="0">
                <a:solidFill>
                  <a:schemeClr val="accent2">
                    <a:lumMod val="75000"/>
                  </a:schemeClr>
                </a:solidFill>
                <a:latin typeface="Source Code Pro"/>
                <a:cs typeface="Source Code Pro"/>
              </a:rPr>
              <a:t> </a:t>
            </a:r>
            <a:r>
              <a:rPr lang="de-DE" sz="1000" dirty="0" err="1" smtClean="0">
                <a:latin typeface="Source Code Pro"/>
                <a:cs typeface="Source Code Pro"/>
              </a:rPr>
              <a:t>count</a:t>
            </a:r>
            <a:r>
              <a:rPr lang="de-DE" sz="1000" dirty="0" smtClean="0">
                <a:latin typeface="Source Code Pro"/>
                <a:cs typeface="Source Code Pro"/>
              </a:rPr>
              <a:t> = </a:t>
            </a:r>
            <a:r>
              <a:rPr lang="de-DE" sz="1000" dirty="0" err="1" smtClean="0">
                <a:latin typeface="Source Code Pro"/>
                <a:cs typeface="Source Code Pro"/>
              </a:rPr>
              <a:t>strList.stream</a:t>
            </a:r>
            <a:r>
              <a:rPr lang="de-DE" sz="1000" dirty="0" smtClean="0">
                <a:latin typeface="Source Code Pro"/>
                <a:cs typeface="Source Code Pro"/>
              </a:rPr>
              <a:t>()</a:t>
            </a:r>
          </a:p>
          <a:p>
            <a:pPr marL="0" indent="0">
              <a:buNone/>
            </a:pPr>
            <a:r>
              <a:rPr lang="de-DE" sz="1000" dirty="0">
                <a:latin typeface="Source Code Pro"/>
                <a:cs typeface="Source Code Pro"/>
              </a:rPr>
              <a:t> </a:t>
            </a:r>
            <a:r>
              <a:rPr lang="de-DE" sz="1000" dirty="0" smtClean="0">
                <a:latin typeface="Source Code Pro"/>
                <a:cs typeface="Source Code Pro"/>
              </a:rPr>
              <a:t>   </a:t>
            </a:r>
            <a:r>
              <a:rPr lang="pl-PL" sz="1000" dirty="0" smtClean="0">
                <a:latin typeface="Source Code Pro"/>
                <a:cs typeface="Source Code Pro"/>
              </a:rPr>
              <a:t>.</a:t>
            </a:r>
            <a:r>
              <a:rPr lang="pl-PL" sz="1000" dirty="0" err="1" smtClean="0">
                <a:latin typeface="Source Code Pro"/>
                <a:cs typeface="Source Code Pro"/>
              </a:rPr>
              <a:t>filter</a:t>
            </a:r>
            <a:r>
              <a:rPr lang="pl-PL" sz="1000" dirty="0" smtClean="0">
                <a:latin typeface="Source Code Pro"/>
                <a:cs typeface="Source Code Pro"/>
              </a:rPr>
              <a:t>(x -&gt; </a:t>
            </a:r>
            <a:r>
              <a:rPr lang="pl-PL" sz="1000" dirty="0" err="1" smtClean="0">
                <a:latin typeface="Source Code Pro"/>
                <a:cs typeface="Source Code Pro"/>
              </a:rPr>
              <a:t>x.isEmpty</a:t>
            </a:r>
            <a:r>
              <a:rPr lang="pl-PL" sz="1000" dirty="0" smtClean="0">
                <a:latin typeface="Source Code Pro"/>
                <a:cs typeface="Source Code Pro"/>
              </a:rPr>
              <a:t>())</a:t>
            </a:r>
          </a:p>
          <a:p>
            <a:pPr marL="0" indent="0">
              <a:buNone/>
            </a:pPr>
            <a:r>
              <a:rPr lang="en-US" sz="1000" dirty="0" smtClean="0">
                <a:latin typeface="Source Code Pro"/>
                <a:cs typeface="Source Code Pro"/>
              </a:rPr>
              <a:t>    .count();</a:t>
            </a:r>
          </a:p>
          <a:p>
            <a:pPr marL="0" indent="0">
              <a:buNone/>
            </a:pPr>
            <a:endParaRPr lang="en-US" sz="1000" dirty="0" smtClean="0"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en-US" sz="1000" dirty="0" smtClean="0">
                <a:solidFill>
                  <a:srgbClr val="489223"/>
                </a:solidFill>
                <a:latin typeface="Source Code Pro"/>
                <a:cs typeface="Source Code Pro"/>
              </a:rPr>
              <a:t>// Count String with length more than 3</a:t>
            </a:r>
          </a:p>
          <a:p>
            <a:pPr marL="0" indent="0">
              <a:buNone/>
            </a:pPr>
            <a:r>
              <a:rPr lang="en-US" sz="1000" b="1" dirty="0" smtClean="0">
                <a:solidFill>
                  <a:srgbClr val="992600"/>
                </a:solidFill>
                <a:latin typeface="Source Code Pro"/>
                <a:cs typeface="Source Code Pro"/>
              </a:rPr>
              <a:t>long</a:t>
            </a:r>
            <a:r>
              <a:rPr lang="en-US" sz="1000" dirty="0" smtClean="0">
                <a:latin typeface="Source Code Pro"/>
                <a:cs typeface="Source Code Pro"/>
              </a:rPr>
              <a:t> </a:t>
            </a:r>
            <a:r>
              <a:rPr lang="en-US" sz="1000" dirty="0" err="1" smtClean="0">
                <a:latin typeface="Source Code Pro"/>
                <a:cs typeface="Source Code Pro"/>
              </a:rPr>
              <a:t>num</a:t>
            </a:r>
            <a:r>
              <a:rPr lang="en-US" sz="1000" dirty="0" smtClean="0">
                <a:latin typeface="Source Code Pro"/>
                <a:cs typeface="Source Code Pro"/>
              </a:rPr>
              <a:t> = </a:t>
            </a:r>
            <a:r>
              <a:rPr lang="en-US" sz="1000" dirty="0" err="1" smtClean="0">
                <a:latin typeface="Source Code Pro"/>
                <a:cs typeface="Source Code Pro"/>
              </a:rPr>
              <a:t>strList.stream</a:t>
            </a:r>
            <a:r>
              <a:rPr lang="en-US" sz="1000" dirty="0" smtClean="0">
                <a:latin typeface="Source Code Pro"/>
                <a:cs typeface="Source Code Pro"/>
              </a:rPr>
              <a:t>()</a:t>
            </a:r>
          </a:p>
          <a:p>
            <a:pPr marL="0" indent="0">
              <a:buNone/>
            </a:pPr>
            <a:r>
              <a:rPr lang="en-US" sz="1000" dirty="0">
                <a:latin typeface="Source Code Pro"/>
                <a:cs typeface="Source Code Pro"/>
              </a:rPr>
              <a:t> </a:t>
            </a:r>
            <a:r>
              <a:rPr lang="en-US" sz="1000" dirty="0" smtClean="0">
                <a:latin typeface="Source Code Pro"/>
                <a:cs typeface="Source Code Pro"/>
              </a:rPr>
              <a:t>   .filter(x -&gt; </a:t>
            </a:r>
            <a:r>
              <a:rPr lang="en-US" sz="1000" dirty="0" err="1" smtClean="0">
                <a:latin typeface="Source Code Pro"/>
                <a:cs typeface="Source Code Pro"/>
              </a:rPr>
              <a:t>x.length</a:t>
            </a:r>
            <a:r>
              <a:rPr lang="en-US" sz="1000" dirty="0" smtClean="0">
                <a:latin typeface="Source Code Pro"/>
                <a:cs typeface="Source Code Pro"/>
              </a:rPr>
              <a:t>()&gt; 3)</a:t>
            </a:r>
          </a:p>
          <a:p>
            <a:pPr marL="0" indent="0">
              <a:buNone/>
            </a:pPr>
            <a:r>
              <a:rPr lang="en-US" sz="1000" dirty="0" smtClean="0">
                <a:latin typeface="Source Code Pro"/>
                <a:cs typeface="Source Code Pro"/>
              </a:rPr>
              <a:t>    .count();</a:t>
            </a:r>
          </a:p>
          <a:p>
            <a:pPr marL="0" indent="0">
              <a:buNone/>
            </a:pPr>
            <a:endParaRPr lang="en-US" sz="1000" dirty="0" smtClean="0"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en-US" sz="1000" i="1" dirty="0" smtClean="0">
                <a:solidFill>
                  <a:srgbClr val="489223"/>
                </a:solidFill>
                <a:latin typeface="Source Code Pro"/>
                <a:cs typeface="Source Code Pro"/>
              </a:rPr>
              <a:t>// Count Strings starting with an 'a</a:t>
            </a:r>
            <a:r>
              <a:rPr lang="en-US" sz="1000" dirty="0" smtClean="0">
                <a:latin typeface="Source Code Pro"/>
                <a:cs typeface="Source Code Pro"/>
              </a:rPr>
              <a:t>'</a:t>
            </a:r>
          </a:p>
          <a:p>
            <a:pPr marL="0" indent="0">
              <a:buNone/>
            </a:pPr>
            <a:r>
              <a:rPr lang="en-US" sz="1000" b="1" dirty="0" smtClean="0">
                <a:solidFill>
                  <a:srgbClr val="992600"/>
                </a:solidFill>
                <a:latin typeface="Source Code Pro"/>
                <a:cs typeface="Source Code Pro"/>
              </a:rPr>
              <a:t>l</a:t>
            </a:r>
            <a:r>
              <a:rPr lang="de-DE" sz="1000" b="1" dirty="0" err="1" smtClean="0">
                <a:solidFill>
                  <a:srgbClr val="992600"/>
                </a:solidFill>
                <a:latin typeface="Source Code Pro"/>
                <a:cs typeface="Source Code Pro"/>
              </a:rPr>
              <a:t>ong</a:t>
            </a:r>
            <a:r>
              <a:rPr lang="de-DE" sz="1000" dirty="0" smtClean="0">
                <a:solidFill>
                  <a:srgbClr val="992600"/>
                </a:solidFill>
                <a:latin typeface="Source Code Pro"/>
                <a:cs typeface="Source Code Pro"/>
              </a:rPr>
              <a:t> </a:t>
            </a:r>
            <a:r>
              <a:rPr lang="de-DE" sz="1000" dirty="0" err="1" smtClean="0">
                <a:latin typeface="Source Code Pro"/>
                <a:cs typeface="Source Code Pro"/>
              </a:rPr>
              <a:t>count</a:t>
            </a:r>
            <a:r>
              <a:rPr lang="de-DE" sz="1000" dirty="0" smtClean="0">
                <a:latin typeface="Source Code Pro"/>
                <a:cs typeface="Source Code Pro"/>
              </a:rPr>
              <a:t> = </a:t>
            </a:r>
            <a:r>
              <a:rPr lang="de-DE" sz="1000" dirty="0" err="1" smtClean="0">
                <a:latin typeface="Source Code Pro"/>
                <a:cs typeface="Source Code Pro"/>
              </a:rPr>
              <a:t>strList.stream</a:t>
            </a:r>
            <a:r>
              <a:rPr lang="de-DE" sz="1000" dirty="0" smtClean="0">
                <a:latin typeface="Source Code Pro"/>
                <a:cs typeface="Source Code Pro"/>
              </a:rPr>
              <a:t>()</a:t>
            </a:r>
          </a:p>
          <a:p>
            <a:pPr marL="0" indent="0">
              <a:buNone/>
            </a:pPr>
            <a:r>
              <a:rPr lang="de-DE" sz="1000" dirty="0">
                <a:latin typeface="Source Code Pro"/>
                <a:cs typeface="Source Code Pro"/>
              </a:rPr>
              <a:t> </a:t>
            </a:r>
            <a:r>
              <a:rPr lang="de-DE" sz="1000" dirty="0" smtClean="0">
                <a:latin typeface="Source Code Pro"/>
                <a:cs typeface="Source Code Pro"/>
              </a:rPr>
              <a:t>   </a:t>
            </a:r>
            <a:r>
              <a:rPr lang="en-US" sz="1000" dirty="0" smtClean="0">
                <a:latin typeface="Source Code Pro"/>
                <a:cs typeface="Source Code Pro"/>
              </a:rPr>
              <a:t>.filter(x -&gt; </a:t>
            </a:r>
            <a:r>
              <a:rPr lang="en-US" sz="1000" dirty="0" err="1" smtClean="0">
                <a:latin typeface="Source Code Pro"/>
                <a:cs typeface="Source Code Pro"/>
              </a:rPr>
              <a:t>x.startsWith</a:t>
            </a:r>
            <a:r>
              <a:rPr lang="en-US" sz="1000" dirty="0" smtClean="0">
                <a:latin typeface="Source Code Pro"/>
                <a:cs typeface="Source Code Pro"/>
              </a:rPr>
              <a:t>("a"))</a:t>
            </a:r>
          </a:p>
          <a:p>
            <a:pPr marL="0" indent="0">
              <a:buNone/>
            </a:pPr>
            <a:r>
              <a:rPr lang="en-US" sz="1000" dirty="0" smtClean="0">
                <a:latin typeface="Source Code Pro"/>
                <a:cs typeface="Source Code Pro"/>
              </a:rPr>
              <a:t>    .count();</a:t>
            </a:r>
          </a:p>
          <a:p>
            <a:pPr marL="0" indent="0">
              <a:buNone/>
            </a:pPr>
            <a:endParaRPr lang="en-US" sz="1000" dirty="0" smtClean="0"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en-US" sz="1000" i="1" dirty="0" smtClean="0">
                <a:solidFill>
                  <a:srgbClr val="489223"/>
                </a:solidFill>
                <a:latin typeface="Source Code Pro"/>
                <a:cs typeface="Source Code Pro"/>
              </a:rPr>
              <a:t>// Join Strings</a:t>
            </a:r>
          </a:p>
          <a:p>
            <a:pPr marL="0" indent="0">
              <a:buNone/>
            </a:pPr>
            <a:r>
              <a:rPr lang="de-DE" sz="1000" dirty="0" smtClean="0">
                <a:latin typeface="Source Code Pro"/>
                <a:cs typeface="Source Code Pro"/>
              </a:rPr>
              <a:t>String </a:t>
            </a:r>
            <a:r>
              <a:rPr lang="de-DE" sz="1000" dirty="0">
                <a:latin typeface="Source Code Pro"/>
                <a:cs typeface="Source Code Pro"/>
              </a:rPr>
              <a:t>countries = </a:t>
            </a:r>
            <a:r>
              <a:rPr lang="de-DE" sz="1000" dirty="0" err="1" smtClean="0">
                <a:latin typeface="Source Code Pro"/>
                <a:cs typeface="Source Code Pro"/>
              </a:rPr>
              <a:t>countryList.stream</a:t>
            </a:r>
            <a:r>
              <a:rPr lang="de-DE" sz="1000" dirty="0">
                <a:latin typeface="Source Code Pro"/>
                <a:cs typeface="Source Code Pro"/>
              </a:rPr>
              <a:t>()</a:t>
            </a:r>
          </a:p>
          <a:p>
            <a:pPr marL="0" indent="0">
              <a:buNone/>
            </a:pPr>
            <a:r>
              <a:rPr lang="fr-FR" sz="1000" dirty="0" smtClean="0">
                <a:latin typeface="Source Code Pro"/>
                <a:cs typeface="Source Code Pro"/>
              </a:rPr>
              <a:t>    .</a:t>
            </a:r>
            <a:r>
              <a:rPr lang="fr-FR" sz="1000" dirty="0" err="1">
                <a:latin typeface="Source Code Pro"/>
                <a:cs typeface="Source Code Pro"/>
              </a:rPr>
              <a:t>map</a:t>
            </a:r>
            <a:r>
              <a:rPr lang="fr-FR" sz="1000" dirty="0">
                <a:latin typeface="Source Code Pro"/>
                <a:cs typeface="Source Code Pro"/>
              </a:rPr>
              <a:t>(x -&gt; </a:t>
            </a:r>
            <a:r>
              <a:rPr lang="fr-FR" sz="1000" dirty="0" err="1">
                <a:latin typeface="Source Code Pro"/>
                <a:cs typeface="Source Code Pro"/>
              </a:rPr>
              <a:t>x.toUpperCase</a:t>
            </a:r>
            <a:r>
              <a:rPr lang="fr-FR" sz="1000" dirty="0">
                <a:latin typeface="Source Code Pro"/>
                <a:cs typeface="Source Code Pro"/>
              </a:rPr>
              <a:t>())</a:t>
            </a:r>
          </a:p>
          <a:p>
            <a:pPr marL="0" indent="0">
              <a:buNone/>
            </a:pPr>
            <a:r>
              <a:rPr lang="fr-FR" sz="1000" dirty="0">
                <a:latin typeface="Source Code Pro"/>
                <a:cs typeface="Source Code Pro"/>
              </a:rPr>
              <a:t>    </a:t>
            </a:r>
            <a:r>
              <a:rPr lang="fr-FR" sz="1000" dirty="0" smtClean="0">
                <a:latin typeface="Source Code Pro"/>
                <a:cs typeface="Source Code Pro"/>
              </a:rPr>
              <a:t>.</a:t>
            </a:r>
            <a:r>
              <a:rPr lang="fr-FR" sz="1000" dirty="0" err="1" smtClean="0">
                <a:latin typeface="Source Code Pro"/>
                <a:cs typeface="Source Code Pro"/>
              </a:rPr>
              <a:t>collect</a:t>
            </a:r>
            <a:r>
              <a:rPr lang="fr-FR" sz="1000" dirty="0">
                <a:latin typeface="Source Code Pro"/>
                <a:cs typeface="Source Code Pro"/>
              </a:rPr>
              <a:t>(</a:t>
            </a:r>
            <a:r>
              <a:rPr lang="fr-FR" sz="1000" dirty="0" err="1">
                <a:latin typeface="Source Code Pro"/>
                <a:cs typeface="Source Code Pro"/>
              </a:rPr>
              <a:t>Collectors.joining</a:t>
            </a:r>
            <a:r>
              <a:rPr lang="fr-FR" sz="1000" dirty="0">
                <a:latin typeface="Source Code Pro"/>
                <a:cs typeface="Source Code Pro"/>
              </a:rPr>
              <a:t>(", ")</a:t>
            </a:r>
            <a:r>
              <a:rPr lang="fr-FR" sz="1000" dirty="0" smtClean="0">
                <a:latin typeface="Source Code Pro"/>
                <a:cs typeface="Source Code Pro"/>
              </a:rPr>
              <a:t>)</a:t>
            </a:r>
          </a:p>
          <a:p>
            <a:pPr marL="0" indent="0">
              <a:buNone/>
            </a:pPr>
            <a:r>
              <a:rPr lang="fr-FR" sz="1000" dirty="0" smtClean="0">
                <a:latin typeface="Source Code Pro"/>
                <a:cs typeface="Source Code Pro"/>
              </a:rPr>
              <a:t>;</a:t>
            </a:r>
            <a:endParaRPr lang="de-DE" sz="1000" dirty="0">
              <a:latin typeface="Source Code Pro"/>
              <a:cs typeface="Source Code Pro"/>
            </a:endParaRPr>
          </a:p>
        </p:txBody>
      </p:sp>
    </p:spTree>
    <p:extLst>
      <p:ext uri="{BB962C8B-B14F-4D97-AF65-F5344CB8AC3E}">
        <p14:creationId xmlns:p14="http://schemas.microsoft.com/office/powerpoint/2010/main" val="15710888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Performance von Streams</a:t>
            </a:r>
            <a:endParaRPr lang="de-DE" dirty="0"/>
          </a:p>
        </p:txBody>
      </p:sp>
      <p:sp>
        <p:nvSpPr>
          <p:cNvPr id="2" name="Textplatzhalter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 smtClean="0"/>
              <a:t>Streams sind nicht per se schneller oder langsamer als gutes, altes </a:t>
            </a:r>
            <a:r>
              <a:rPr lang="de-DE" sz="1400" b="1" dirty="0" err="1" smtClean="0">
                <a:solidFill>
                  <a:schemeClr val="accent2">
                    <a:lumMod val="75000"/>
                  </a:schemeClr>
                </a:solidFill>
                <a:latin typeface="Source Code Pro"/>
                <a:cs typeface="Source Code Pro"/>
              </a:rPr>
              <a:t>for</a:t>
            </a:r>
            <a:r>
              <a:rPr lang="de-DE" sz="1400" dirty="0" smtClean="0">
                <a:latin typeface="Source Code Pro"/>
                <a:cs typeface="Source Code Pro"/>
              </a:rPr>
              <a:t>( String s : Strings ) {...}</a:t>
            </a:r>
          </a:p>
          <a:p>
            <a:endParaRPr lang="de-DE" dirty="0">
              <a:latin typeface="Source Code Pro"/>
              <a:cs typeface="Source Code Pro"/>
            </a:endParaRPr>
          </a:p>
          <a:p>
            <a:r>
              <a:rPr lang="de-DE" dirty="0" smtClean="0">
                <a:latin typeface="+mn-lt"/>
                <a:cs typeface="Source Code Pro"/>
              </a:rPr>
              <a:t>Je nach Datenstruktur und Funktionen, die auf die Inhalte angewendet werden, ändert sich das Verhalten.</a:t>
            </a:r>
          </a:p>
          <a:p>
            <a:endParaRPr lang="de-DE" dirty="0">
              <a:latin typeface="+mn-lt"/>
              <a:cs typeface="Source Code Pro"/>
            </a:endParaRPr>
          </a:p>
          <a:p>
            <a:r>
              <a:rPr lang="de-DE" dirty="0" smtClean="0">
                <a:latin typeface="+mn-lt"/>
                <a:cs typeface="Source Code Pro"/>
              </a:rPr>
              <a:t>Parallelisierung je nach Größe und Inhalten sinnvoll</a:t>
            </a:r>
          </a:p>
          <a:p>
            <a:endParaRPr lang="de-DE" dirty="0">
              <a:latin typeface="+mn-lt"/>
              <a:cs typeface="Source Code Pro"/>
            </a:endParaRPr>
          </a:p>
          <a:p>
            <a:r>
              <a:rPr lang="de-DE" dirty="0" smtClean="0">
                <a:latin typeface="+mn-lt"/>
                <a:cs typeface="Source Code Pro"/>
              </a:rPr>
              <a:t>Für </a:t>
            </a:r>
            <a:r>
              <a:rPr lang="de-DE" sz="1400" b="1" dirty="0" smtClean="0">
                <a:solidFill>
                  <a:srgbClr val="992600"/>
                </a:solidFill>
                <a:latin typeface="Source Code Pro"/>
                <a:cs typeface="Source Code Pro"/>
              </a:rPr>
              <a:t>double</a:t>
            </a:r>
            <a:r>
              <a:rPr lang="de-DE" dirty="0" smtClean="0">
                <a:latin typeface="+mn-lt"/>
                <a:cs typeface="Source Code Pro"/>
              </a:rPr>
              <a:t>, </a:t>
            </a:r>
            <a:r>
              <a:rPr lang="de-DE" sz="1400" b="1" dirty="0" err="1" smtClean="0">
                <a:solidFill>
                  <a:srgbClr val="992600"/>
                </a:solidFill>
                <a:latin typeface="Source Code Pro"/>
                <a:cs typeface="Source Code Pro"/>
              </a:rPr>
              <a:t>int</a:t>
            </a:r>
            <a:r>
              <a:rPr lang="de-DE" dirty="0" smtClean="0">
                <a:latin typeface="+mn-lt"/>
                <a:cs typeface="Source Code Pro"/>
              </a:rPr>
              <a:t> und </a:t>
            </a:r>
            <a:r>
              <a:rPr lang="de-DE" sz="1400" b="1" dirty="0" err="1" smtClean="0">
                <a:solidFill>
                  <a:srgbClr val="992600"/>
                </a:solidFill>
                <a:latin typeface="Source Code Pro"/>
                <a:cs typeface="Source Code Pro"/>
              </a:rPr>
              <a:t>long</a:t>
            </a:r>
            <a:r>
              <a:rPr lang="de-DE" dirty="0" smtClean="0">
                <a:solidFill>
                  <a:srgbClr val="992600"/>
                </a:solidFill>
                <a:latin typeface="+mn-lt"/>
                <a:cs typeface="Source Code Pro"/>
              </a:rPr>
              <a:t> </a:t>
            </a:r>
            <a:r>
              <a:rPr lang="de-DE" dirty="0" smtClean="0">
                <a:latin typeface="+mn-lt"/>
                <a:cs typeface="Source Code Pro"/>
              </a:rPr>
              <a:t>gibt es spezialisierte Streams, die das </a:t>
            </a:r>
            <a:r>
              <a:rPr lang="de-DE" dirty="0" err="1" smtClean="0">
                <a:latin typeface="+mn-lt"/>
                <a:cs typeface="Source Code Pro"/>
              </a:rPr>
              <a:t>Boxing</a:t>
            </a:r>
            <a:r>
              <a:rPr lang="de-DE" dirty="0" smtClean="0">
                <a:latin typeface="+mn-lt"/>
                <a:cs typeface="Source Code Pro"/>
              </a:rPr>
              <a:t> unnötig machen (und ein paar zusätzliche Methoden bieten, z.B. </a:t>
            </a:r>
            <a:r>
              <a:rPr lang="de-DE" dirty="0" err="1" smtClean="0">
                <a:latin typeface="Source Code Pro"/>
                <a:cs typeface="Source Code Pro"/>
              </a:rPr>
              <a:t>max</a:t>
            </a:r>
            <a:r>
              <a:rPr lang="de-DE" dirty="0" smtClean="0">
                <a:latin typeface="Source Code Pro"/>
                <a:cs typeface="Source Code Pro"/>
              </a:rPr>
              <a:t>()</a:t>
            </a:r>
            <a:r>
              <a:rPr lang="de-DE" dirty="0" smtClean="0">
                <a:latin typeface="+mn-lt"/>
                <a:cs typeface="Source Code Pro"/>
              </a:rPr>
              <a:t>)</a:t>
            </a:r>
          </a:p>
          <a:p>
            <a:pPr lvl="1"/>
            <a:r>
              <a:rPr lang="de-DE" sz="1400" dirty="0" err="1" smtClean="0">
                <a:latin typeface="Source Code Pro"/>
                <a:cs typeface="Source Code Pro"/>
              </a:rPr>
              <a:t>DoubleStream</a:t>
            </a:r>
            <a:endParaRPr lang="de-DE" sz="1400" dirty="0" smtClean="0">
              <a:latin typeface="Source Code Pro"/>
              <a:cs typeface="Source Code Pro"/>
            </a:endParaRPr>
          </a:p>
          <a:p>
            <a:pPr lvl="1"/>
            <a:r>
              <a:rPr lang="de-DE" sz="1400" dirty="0" err="1" smtClean="0">
                <a:latin typeface="Source Code Pro"/>
                <a:cs typeface="Source Code Pro"/>
              </a:rPr>
              <a:t>IntStream</a:t>
            </a:r>
            <a:endParaRPr lang="de-DE" sz="1400" dirty="0" smtClean="0">
              <a:latin typeface="Source Code Pro"/>
              <a:cs typeface="Source Code Pro"/>
            </a:endParaRPr>
          </a:p>
          <a:p>
            <a:pPr lvl="1"/>
            <a:r>
              <a:rPr lang="de-DE" sz="1400" dirty="0" err="1" smtClean="0">
                <a:latin typeface="Source Code Pro"/>
                <a:cs typeface="Source Code Pro"/>
              </a:rPr>
              <a:t>LongStream</a:t>
            </a:r>
            <a:endParaRPr lang="de-DE" sz="1400" dirty="0" smtClean="0">
              <a:latin typeface="Source Code Pro"/>
              <a:cs typeface="Source Code Pro"/>
            </a:endParaRPr>
          </a:p>
          <a:p>
            <a:endParaRPr lang="de-DE" dirty="0">
              <a:latin typeface="Source Code Pro"/>
              <a:cs typeface="Source Code Pro"/>
            </a:endParaRPr>
          </a:p>
          <a:p>
            <a:endParaRPr lang="de-DE" dirty="0">
              <a:latin typeface="+mn-lt"/>
              <a:cs typeface="Source Code Pro"/>
            </a:endParaRPr>
          </a:p>
        </p:txBody>
      </p:sp>
    </p:spTree>
    <p:extLst>
      <p:ext uri="{BB962C8B-B14F-4D97-AF65-F5344CB8AC3E}">
        <p14:creationId xmlns:p14="http://schemas.microsoft.com/office/powerpoint/2010/main" val="27677302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Streams als Datengenerator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3"/>
          </p:nvPr>
        </p:nvSpPr>
        <p:spPr>
          <a:xfrm>
            <a:off x="285751" y="1439431"/>
            <a:ext cx="4214241" cy="1485514"/>
          </a:xfrm>
        </p:spPr>
        <p:txBody>
          <a:bodyPr/>
          <a:lstStyle/>
          <a:p>
            <a:r>
              <a:rPr lang="de-DE" dirty="0" smtClean="0"/>
              <a:t>Streams können so definiert werden, dass sie unendlich Daten liefern.</a:t>
            </a:r>
          </a:p>
          <a:p>
            <a:pPr lvl="1"/>
            <a:r>
              <a:rPr lang="de-DE" dirty="0" smtClean="0"/>
              <a:t>Nicht vergessen, den Stream zu begrenzen!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3A9C1C2-BE46-C445-BDD9-8AB7CCD2F82E}" type="slidenum">
              <a:rPr lang="de-DE" smtClean="0"/>
              <a:pPr>
                <a:defRPr/>
              </a:pPr>
              <a:t>26</a:t>
            </a:fld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F6645965-100D-49B6-9064-0AB9F3734612}" type="datetime1">
              <a:rPr lang="de-DE" smtClean="0"/>
              <a:t>27.04.15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Cassini Consulting</a:t>
            </a:r>
            <a:endParaRPr lang="de-DE" dirty="0"/>
          </a:p>
        </p:txBody>
      </p:sp>
      <p:sp>
        <p:nvSpPr>
          <p:cNvPr id="8" name="Inhaltsplatzhalter 10"/>
          <p:cNvSpPr txBox="1">
            <a:spLocks/>
          </p:cNvSpPr>
          <p:nvPr/>
        </p:nvSpPr>
        <p:spPr bwMode="auto">
          <a:xfrm>
            <a:off x="4644008" y="1484784"/>
            <a:ext cx="4104000" cy="14401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20000"/>
              <a:buBlip>
                <a:blip r:embed="rId2"/>
              </a:buBlip>
              <a:defRPr sz="1600" kern="1200">
                <a:solidFill>
                  <a:schemeClr val="tx1"/>
                </a:solidFill>
                <a:latin typeface="Helvetica Neue"/>
                <a:ea typeface="ＭＳ Ｐゴシック" pitchFamily="-107" charset="-128"/>
                <a:cs typeface="ＭＳ Ｐゴシック" pitchFamily="-107" charset="-128"/>
              </a:defRPr>
            </a:lvl1pPr>
            <a:lvl2pPr marL="712788" indent="-35083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20000"/>
              <a:buBlip>
                <a:blip r:embed="rId2"/>
              </a:buBlip>
              <a:defRPr sz="1600" kern="1200">
                <a:solidFill>
                  <a:schemeClr val="tx1"/>
                </a:solidFill>
                <a:latin typeface="Helvetica Neue"/>
                <a:ea typeface="ＭＳ Ｐゴシック" pitchFamily="-107" charset="-128"/>
                <a:cs typeface="+mn-cs"/>
              </a:defRPr>
            </a:lvl2pPr>
            <a:lvl3pPr marL="1073150" indent="-3603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20000"/>
              <a:buBlip>
                <a:blip r:embed="rId2"/>
              </a:buBlip>
              <a:defRPr sz="1600" kern="1200">
                <a:solidFill>
                  <a:schemeClr val="tx1"/>
                </a:solidFill>
                <a:latin typeface="Helvetica Neue"/>
                <a:ea typeface="ＭＳ Ｐゴシック" pitchFamily="-107" charset="-128"/>
                <a:cs typeface="+mn-cs"/>
              </a:defRPr>
            </a:lvl3pPr>
            <a:lvl4pPr marL="1435100" indent="-3619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20000"/>
              <a:buBlip>
                <a:blip r:embed="rId2"/>
              </a:buBlip>
              <a:defRPr sz="1600" kern="1200">
                <a:solidFill>
                  <a:schemeClr val="tx1"/>
                </a:solidFill>
                <a:latin typeface="Helvetica Neue"/>
                <a:ea typeface="ＭＳ Ｐゴシック" pitchFamily="-107" charset="-128"/>
                <a:cs typeface="+mn-cs"/>
              </a:defRPr>
            </a:lvl4pPr>
            <a:lvl5pPr marL="1797050" indent="-3619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20000"/>
              <a:buBlip>
                <a:blip r:embed="rId2"/>
              </a:buBlip>
              <a:defRPr sz="1600" kern="1200">
                <a:solidFill>
                  <a:schemeClr val="tx1"/>
                </a:solidFill>
                <a:latin typeface="Helvetica Neue"/>
                <a:ea typeface="ＭＳ Ｐゴシック" pitchFamily="-107" charset="-128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000" dirty="0" err="1" smtClean="0">
                <a:latin typeface="Source Code Pro"/>
                <a:cs typeface="Source Code Pro"/>
              </a:rPr>
              <a:t>IntStream</a:t>
            </a:r>
            <a:r>
              <a:rPr lang="de-DE" sz="1000" dirty="0" smtClean="0">
                <a:latin typeface="Source Code Pro"/>
                <a:cs typeface="Source Code Pro"/>
              </a:rPr>
              <a:t> </a:t>
            </a:r>
            <a:r>
              <a:rPr lang="de-DE" sz="1000" dirty="0" err="1" smtClean="0">
                <a:latin typeface="Source Code Pro"/>
                <a:cs typeface="Source Code Pro"/>
              </a:rPr>
              <a:t>stream</a:t>
            </a:r>
            <a:r>
              <a:rPr lang="de-DE" sz="1000" dirty="0" smtClean="0">
                <a:latin typeface="Source Code Pro"/>
                <a:cs typeface="Source Code Pro"/>
              </a:rPr>
              <a:t> = </a:t>
            </a:r>
            <a:r>
              <a:rPr lang="de-DE" sz="1000" dirty="0" err="1">
                <a:latin typeface="Source Code Pro"/>
                <a:cs typeface="Source Code Pro"/>
              </a:rPr>
              <a:t>IntStream.</a:t>
            </a:r>
            <a:r>
              <a:rPr lang="de-DE" sz="1000" i="1" dirty="0" err="1">
                <a:latin typeface="Source Code Pro"/>
                <a:cs typeface="Source Code Pro"/>
              </a:rPr>
              <a:t>iterate</a:t>
            </a:r>
            <a:r>
              <a:rPr lang="de-DE" sz="1000" dirty="0">
                <a:latin typeface="Source Code Pro"/>
                <a:cs typeface="Source Code Pro"/>
              </a:rPr>
              <a:t>(1</a:t>
            </a:r>
            <a:r>
              <a:rPr lang="de-DE" sz="1000" dirty="0" smtClean="0">
                <a:latin typeface="Source Code Pro"/>
                <a:cs typeface="Source Code Pro"/>
              </a:rPr>
              <a:t>,</a:t>
            </a:r>
            <a:r>
              <a:rPr lang="en-US" sz="1000" dirty="0">
                <a:latin typeface="Source Code Pro"/>
                <a:cs typeface="Source Code Pro"/>
              </a:rPr>
              <a:t> </a:t>
            </a:r>
            <a:r>
              <a:rPr lang="en-US" sz="1000" dirty="0" err="1" smtClean="0">
                <a:latin typeface="Source Code Pro"/>
                <a:cs typeface="Source Code Pro"/>
              </a:rPr>
              <a:t>i</a:t>
            </a:r>
            <a:r>
              <a:rPr lang="en-US" sz="1000" dirty="0" smtClean="0">
                <a:latin typeface="Source Code Pro"/>
                <a:cs typeface="Source Code Pro"/>
              </a:rPr>
              <a:t> </a:t>
            </a:r>
            <a:r>
              <a:rPr lang="en-US" sz="1000" dirty="0">
                <a:latin typeface="Source Code Pro"/>
                <a:cs typeface="Source Code Pro"/>
              </a:rPr>
              <a:t>-&gt; </a:t>
            </a:r>
            <a:r>
              <a:rPr lang="en-US" sz="1000" dirty="0" smtClean="0">
                <a:latin typeface="Source Code Pro"/>
                <a:cs typeface="Source Code Pro"/>
              </a:rPr>
              <a:t>i+1);</a:t>
            </a:r>
            <a:endParaRPr lang="en-US" sz="1000" dirty="0">
              <a:latin typeface="Source Code Pro"/>
              <a:cs typeface="Source Code Pro"/>
            </a:endParaRPr>
          </a:p>
          <a:p>
            <a:pPr marL="0" indent="0">
              <a:buNone/>
            </a:pPr>
            <a:endParaRPr lang="de-DE" sz="1000" dirty="0" smtClean="0"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de-DE" sz="1000" i="1" dirty="0" smtClean="0">
                <a:solidFill>
                  <a:schemeClr val="accent1">
                    <a:lumMod val="75000"/>
                  </a:schemeClr>
                </a:solidFill>
                <a:latin typeface="Source Code Pro"/>
                <a:cs typeface="Source Code Pro"/>
              </a:rPr>
              <a:t>// solange der Speicher reicht</a:t>
            </a:r>
          </a:p>
          <a:p>
            <a:pPr marL="0" indent="0">
              <a:buNone/>
            </a:pPr>
            <a:r>
              <a:rPr lang="de-DE" sz="1000" dirty="0" err="1" smtClean="0">
                <a:latin typeface="Source Code Pro"/>
                <a:cs typeface="Source Code Pro"/>
              </a:rPr>
              <a:t>stream.forEach</a:t>
            </a:r>
            <a:r>
              <a:rPr lang="de-DE" sz="1000" dirty="0" smtClean="0">
                <a:latin typeface="Source Code Pro"/>
                <a:cs typeface="Source Code Pro"/>
              </a:rPr>
              <a:t>(</a:t>
            </a:r>
            <a:r>
              <a:rPr lang="de-DE" sz="1000" dirty="0" err="1" smtClean="0">
                <a:latin typeface="Source Code Pro"/>
                <a:cs typeface="Source Code Pro"/>
              </a:rPr>
              <a:t>System.</a:t>
            </a:r>
            <a:r>
              <a:rPr lang="de-DE" sz="1000" b="1" i="1" dirty="0" err="1" smtClean="0">
                <a:solidFill>
                  <a:srgbClr val="0000FF"/>
                </a:solidFill>
                <a:latin typeface="Source Code Pro"/>
                <a:cs typeface="Source Code Pro"/>
              </a:rPr>
              <a:t>out</a:t>
            </a:r>
            <a:r>
              <a:rPr lang="de-DE" sz="1000" dirty="0" smtClean="0">
                <a:latin typeface="Source Code Pro"/>
                <a:cs typeface="Source Code Pro"/>
              </a:rPr>
              <a:t>::</a:t>
            </a:r>
            <a:r>
              <a:rPr lang="de-DE" sz="1000" dirty="0" err="1" smtClean="0">
                <a:latin typeface="Source Code Pro"/>
                <a:cs typeface="Source Code Pro"/>
              </a:rPr>
              <a:t>println</a:t>
            </a:r>
            <a:r>
              <a:rPr lang="de-DE" sz="1000" dirty="0" smtClean="0">
                <a:latin typeface="Source Code Pro"/>
                <a:cs typeface="Source Code Pro"/>
              </a:rPr>
              <a:t>);</a:t>
            </a:r>
          </a:p>
          <a:p>
            <a:pPr marL="0" indent="0">
              <a:buNone/>
            </a:pPr>
            <a:endParaRPr lang="de-DE" sz="1000" dirty="0"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de-DE" sz="1000" i="1" dirty="0" smtClean="0">
                <a:solidFill>
                  <a:srgbClr val="489223"/>
                </a:solidFill>
                <a:latin typeface="Source Code Pro"/>
                <a:cs typeface="Source Code Pro"/>
              </a:rPr>
              <a:t>// besser so:</a:t>
            </a:r>
          </a:p>
          <a:p>
            <a:pPr marL="0" indent="0">
              <a:buNone/>
            </a:pPr>
            <a:r>
              <a:rPr lang="de-DE" sz="1000" dirty="0" err="1" smtClean="0">
                <a:latin typeface="Source Code Pro"/>
                <a:cs typeface="Source Code Pro"/>
              </a:rPr>
              <a:t>s</a:t>
            </a:r>
            <a:r>
              <a:rPr lang="de-DE" sz="1000" dirty="0" err="1" smtClean="0">
                <a:latin typeface="Source Code Pro"/>
                <a:cs typeface="Source Code Pro"/>
              </a:rPr>
              <a:t>tream.limit</a:t>
            </a:r>
            <a:r>
              <a:rPr lang="de-DE" sz="1000" dirty="0" smtClean="0">
                <a:latin typeface="Source Code Pro"/>
                <a:cs typeface="Source Code Pro"/>
              </a:rPr>
              <a:t>(100).</a:t>
            </a:r>
            <a:r>
              <a:rPr lang="de-DE" sz="1000" dirty="0" err="1" smtClean="0">
                <a:latin typeface="Source Code Pro"/>
                <a:cs typeface="Source Code Pro"/>
              </a:rPr>
              <a:t>forEach</a:t>
            </a:r>
            <a:r>
              <a:rPr lang="de-DE" sz="1000" dirty="0" smtClean="0">
                <a:latin typeface="Source Code Pro"/>
                <a:cs typeface="Source Code Pro"/>
              </a:rPr>
              <a:t>(</a:t>
            </a:r>
            <a:r>
              <a:rPr lang="de-DE" sz="1000" dirty="0" err="1" smtClean="0">
                <a:latin typeface="Source Code Pro"/>
                <a:cs typeface="Source Code Pro"/>
              </a:rPr>
              <a:t>System.</a:t>
            </a:r>
            <a:r>
              <a:rPr lang="de-DE" sz="1000" b="1" i="1" dirty="0" err="1" smtClean="0">
                <a:solidFill>
                  <a:srgbClr val="0000FF"/>
                </a:solidFill>
                <a:latin typeface="Source Code Pro"/>
                <a:cs typeface="Source Code Pro"/>
              </a:rPr>
              <a:t>out</a:t>
            </a:r>
            <a:r>
              <a:rPr lang="de-DE" sz="1000" dirty="0" smtClean="0">
                <a:latin typeface="Source Code Pro"/>
                <a:cs typeface="Source Code Pro"/>
              </a:rPr>
              <a:t>::</a:t>
            </a:r>
            <a:r>
              <a:rPr lang="de-DE" sz="1000" dirty="0" err="1" smtClean="0">
                <a:latin typeface="Source Code Pro"/>
                <a:cs typeface="Source Code Pro"/>
              </a:rPr>
              <a:t>println</a:t>
            </a:r>
            <a:r>
              <a:rPr lang="de-DE" sz="1000" dirty="0" smtClean="0">
                <a:latin typeface="Source Code Pro"/>
                <a:cs typeface="Source Code Pro"/>
              </a:rPr>
              <a:t>);</a:t>
            </a:r>
          </a:p>
        </p:txBody>
      </p:sp>
      <p:sp>
        <p:nvSpPr>
          <p:cNvPr id="9" name="Inhaltsplatzhalter 10"/>
          <p:cNvSpPr txBox="1">
            <a:spLocks/>
          </p:cNvSpPr>
          <p:nvPr/>
        </p:nvSpPr>
        <p:spPr bwMode="auto">
          <a:xfrm>
            <a:off x="4644464" y="3140968"/>
            <a:ext cx="4104000" cy="29523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20000"/>
              <a:buBlip>
                <a:blip r:embed="rId2"/>
              </a:buBlip>
              <a:defRPr sz="1600" kern="1200">
                <a:solidFill>
                  <a:schemeClr val="tx1"/>
                </a:solidFill>
                <a:latin typeface="Helvetica Neue"/>
                <a:ea typeface="ＭＳ Ｐゴシック" pitchFamily="-107" charset="-128"/>
                <a:cs typeface="ＭＳ Ｐゴシック" pitchFamily="-107" charset="-128"/>
              </a:defRPr>
            </a:lvl1pPr>
            <a:lvl2pPr marL="712788" indent="-35083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20000"/>
              <a:buBlip>
                <a:blip r:embed="rId2"/>
              </a:buBlip>
              <a:defRPr sz="1600" kern="1200">
                <a:solidFill>
                  <a:schemeClr val="tx1"/>
                </a:solidFill>
                <a:latin typeface="Helvetica Neue"/>
                <a:ea typeface="ＭＳ Ｐゴシック" pitchFamily="-107" charset="-128"/>
                <a:cs typeface="+mn-cs"/>
              </a:defRPr>
            </a:lvl2pPr>
            <a:lvl3pPr marL="1073150" indent="-3603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20000"/>
              <a:buBlip>
                <a:blip r:embed="rId2"/>
              </a:buBlip>
              <a:defRPr sz="1600" kern="1200">
                <a:solidFill>
                  <a:schemeClr val="tx1"/>
                </a:solidFill>
                <a:latin typeface="Helvetica Neue"/>
                <a:ea typeface="ＭＳ Ｐゴシック" pitchFamily="-107" charset="-128"/>
                <a:cs typeface="+mn-cs"/>
              </a:defRPr>
            </a:lvl3pPr>
            <a:lvl4pPr marL="1435100" indent="-3619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20000"/>
              <a:buBlip>
                <a:blip r:embed="rId2"/>
              </a:buBlip>
              <a:defRPr sz="1600" kern="1200">
                <a:solidFill>
                  <a:schemeClr val="tx1"/>
                </a:solidFill>
                <a:latin typeface="Helvetica Neue"/>
                <a:ea typeface="ＭＳ Ｐゴシック" pitchFamily="-107" charset="-128"/>
                <a:cs typeface="+mn-cs"/>
              </a:defRPr>
            </a:lvl4pPr>
            <a:lvl5pPr marL="1797050" indent="-3619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20000"/>
              <a:buBlip>
                <a:blip r:embed="rId2"/>
              </a:buBlip>
              <a:defRPr sz="1600" kern="1200">
                <a:solidFill>
                  <a:schemeClr val="tx1"/>
                </a:solidFill>
                <a:latin typeface="Helvetica Neue"/>
                <a:ea typeface="ＭＳ Ｐゴシック" pitchFamily="-107" charset="-128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000" b="1" dirty="0" err="1" smtClean="0">
                <a:solidFill>
                  <a:srgbClr val="992600"/>
                </a:solidFill>
                <a:latin typeface="Source Code Pro"/>
                <a:cs typeface="Source Code Pro"/>
              </a:rPr>
              <a:t>class</a:t>
            </a:r>
            <a:r>
              <a:rPr lang="de-DE" sz="1000" dirty="0" smtClean="0">
                <a:solidFill>
                  <a:srgbClr val="992600"/>
                </a:solidFill>
                <a:latin typeface="Source Code Pro"/>
                <a:cs typeface="Source Code Pro"/>
              </a:rPr>
              <a:t> </a:t>
            </a:r>
            <a:r>
              <a:rPr lang="de-DE" sz="1000" dirty="0" err="1">
                <a:latin typeface="Source Code Pro"/>
                <a:cs typeface="Source Code Pro"/>
              </a:rPr>
              <a:t>SqSupplier</a:t>
            </a:r>
            <a:r>
              <a:rPr lang="de-DE" sz="1000" dirty="0">
                <a:latin typeface="Source Code Pro"/>
                <a:cs typeface="Source Code Pro"/>
              </a:rPr>
              <a:t> </a:t>
            </a:r>
            <a:r>
              <a:rPr lang="de-DE" sz="1000" b="1" dirty="0" err="1">
                <a:solidFill>
                  <a:srgbClr val="992600"/>
                </a:solidFill>
                <a:latin typeface="Source Code Pro"/>
                <a:cs typeface="Source Code Pro"/>
              </a:rPr>
              <a:t>implements</a:t>
            </a:r>
            <a:r>
              <a:rPr lang="de-DE" sz="1000" dirty="0">
                <a:solidFill>
                  <a:srgbClr val="992600"/>
                </a:solidFill>
                <a:latin typeface="Source Code Pro"/>
                <a:cs typeface="Source Code Pro"/>
              </a:rPr>
              <a:t> </a:t>
            </a:r>
            <a:r>
              <a:rPr lang="de-DE" sz="1000" dirty="0" err="1" smtClean="0">
                <a:latin typeface="Source Code Pro"/>
                <a:cs typeface="Source Code Pro"/>
              </a:rPr>
              <a:t>IntSupplier</a:t>
            </a:r>
            <a:r>
              <a:rPr lang="de-DE" sz="1000" dirty="0">
                <a:latin typeface="Source Code Pro"/>
                <a:cs typeface="Source Code Pro"/>
              </a:rPr>
              <a:t> </a:t>
            </a:r>
            <a:r>
              <a:rPr lang="de-DE" sz="1000" dirty="0" smtClean="0">
                <a:latin typeface="Source Code Pro"/>
                <a:cs typeface="Source Code Pro"/>
              </a:rPr>
              <a:t>{</a:t>
            </a:r>
            <a:endParaRPr lang="de-DE" sz="1000" dirty="0"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da-DK" sz="1000" dirty="0" smtClean="0">
                <a:latin typeface="Source Code Pro"/>
                <a:cs typeface="Source Code Pro"/>
              </a:rPr>
              <a:t>    </a:t>
            </a:r>
            <a:r>
              <a:rPr lang="da-DK" sz="1000" b="1" dirty="0" err="1" smtClean="0">
                <a:solidFill>
                  <a:schemeClr val="accent2">
                    <a:lumMod val="75000"/>
                  </a:schemeClr>
                </a:solidFill>
                <a:latin typeface="Source Code Pro"/>
                <a:cs typeface="Source Code Pro"/>
              </a:rPr>
              <a:t>int</a:t>
            </a:r>
            <a:r>
              <a:rPr lang="da-DK" sz="1000" dirty="0" smtClean="0">
                <a:solidFill>
                  <a:schemeClr val="accent2">
                    <a:lumMod val="75000"/>
                  </a:schemeClr>
                </a:solidFill>
                <a:latin typeface="Source Code Pro"/>
                <a:cs typeface="Source Code Pro"/>
              </a:rPr>
              <a:t> </a:t>
            </a:r>
            <a:r>
              <a:rPr lang="da-DK" sz="1000" dirty="0">
                <a:latin typeface="Source Code Pro"/>
                <a:cs typeface="Source Code Pro"/>
              </a:rPr>
              <a:t>i = 0</a:t>
            </a:r>
            <a:r>
              <a:rPr lang="da-DK" sz="1000" dirty="0" smtClean="0">
                <a:latin typeface="Source Code Pro"/>
                <a:cs typeface="Source Code Pro"/>
              </a:rPr>
              <a:t>;</a:t>
            </a:r>
            <a:endParaRPr lang="da-DK" sz="1000" dirty="0"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da-DK" sz="1000" dirty="0">
                <a:latin typeface="Source Code Pro"/>
                <a:cs typeface="Source Code Pro"/>
              </a:rPr>
              <a:t>    </a:t>
            </a:r>
            <a:r>
              <a:rPr lang="da-DK" sz="1000" dirty="0" smtClean="0">
                <a:latin typeface="Source Code Pro"/>
                <a:cs typeface="Source Code Pro"/>
              </a:rPr>
              <a:t>@Override </a:t>
            </a:r>
            <a:r>
              <a:rPr lang="en-US" sz="1000" b="1" dirty="0" smtClean="0">
                <a:solidFill>
                  <a:srgbClr val="992600"/>
                </a:solidFill>
                <a:latin typeface="Source Code Pro"/>
                <a:cs typeface="Source Code Pro"/>
              </a:rPr>
              <a:t>public </a:t>
            </a:r>
            <a:r>
              <a:rPr lang="en-US" sz="1000" b="1" dirty="0" err="1">
                <a:solidFill>
                  <a:srgbClr val="992600"/>
                </a:solidFill>
                <a:latin typeface="Source Code Pro"/>
                <a:cs typeface="Source Code Pro"/>
              </a:rPr>
              <a:t>int</a:t>
            </a:r>
            <a:r>
              <a:rPr lang="en-US" sz="1000" dirty="0">
                <a:latin typeface="Source Code Pro"/>
                <a:cs typeface="Source Code Pro"/>
              </a:rPr>
              <a:t> </a:t>
            </a:r>
            <a:r>
              <a:rPr lang="en-US" sz="1000" dirty="0" err="1">
                <a:latin typeface="Source Code Pro"/>
                <a:cs typeface="Source Code Pro"/>
              </a:rPr>
              <a:t>getAsInt</a:t>
            </a:r>
            <a:r>
              <a:rPr lang="en-US" sz="1000" dirty="0">
                <a:latin typeface="Source Code Pro"/>
                <a:cs typeface="Source Code Pro"/>
              </a:rPr>
              <a:t>(</a:t>
            </a:r>
            <a:r>
              <a:rPr lang="en-US" sz="1000" dirty="0" smtClean="0">
                <a:latin typeface="Source Code Pro"/>
                <a:cs typeface="Source Code Pro"/>
              </a:rPr>
              <a:t>) {</a:t>
            </a:r>
            <a:endParaRPr lang="en-US" sz="1000" dirty="0"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en-US" sz="1000" dirty="0">
                <a:latin typeface="Source Code Pro"/>
                <a:cs typeface="Source Code Pro"/>
              </a:rPr>
              <a:t>        </a:t>
            </a:r>
            <a:r>
              <a:rPr lang="en-US" sz="1000" dirty="0" err="1" smtClean="0">
                <a:latin typeface="Source Code Pro"/>
                <a:cs typeface="Source Code Pro"/>
              </a:rPr>
              <a:t>i</a:t>
            </a:r>
            <a:r>
              <a:rPr lang="en-US" sz="1000" dirty="0">
                <a:latin typeface="Source Code Pro"/>
                <a:cs typeface="Source Code Pro"/>
              </a:rPr>
              <a:t>++</a:t>
            </a:r>
            <a:r>
              <a:rPr lang="en-US" sz="1000" dirty="0" smtClean="0">
                <a:latin typeface="Source Code Pro"/>
                <a:cs typeface="Source Code Pro"/>
              </a:rPr>
              <a:t>; </a:t>
            </a:r>
          </a:p>
          <a:p>
            <a:pPr marL="0" indent="0">
              <a:buNone/>
            </a:pPr>
            <a:r>
              <a:rPr lang="en-US" sz="1000" dirty="0">
                <a:latin typeface="Source Code Pro"/>
                <a:cs typeface="Source Code Pro"/>
              </a:rPr>
              <a:t> </a:t>
            </a:r>
            <a:r>
              <a:rPr lang="en-US" sz="1000" dirty="0" smtClean="0">
                <a:latin typeface="Source Code Pro"/>
                <a:cs typeface="Source Code Pro"/>
              </a:rPr>
              <a:t>       </a:t>
            </a:r>
            <a:r>
              <a:rPr lang="nb-NO" sz="1000" b="1" dirty="0" err="1" smtClean="0">
                <a:solidFill>
                  <a:srgbClr val="992600"/>
                </a:solidFill>
                <a:latin typeface="Source Code Pro"/>
                <a:cs typeface="Source Code Pro"/>
              </a:rPr>
              <a:t>return</a:t>
            </a:r>
            <a:r>
              <a:rPr lang="nb-NO" sz="1000" dirty="0" smtClean="0">
                <a:solidFill>
                  <a:srgbClr val="992600"/>
                </a:solidFill>
                <a:latin typeface="Source Code Pro"/>
                <a:cs typeface="Source Code Pro"/>
              </a:rPr>
              <a:t> </a:t>
            </a:r>
            <a:r>
              <a:rPr lang="nb-NO" sz="1000" dirty="0">
                <a:latin typeface="Source Code Pro"/>
                <a:cs typeface="Source Code Pro"/>
              </a:rPr>
              <a:t>i * i;</a:t>
            </a:r>
          </a:p>
          <a:p>
            <a:pPr marL="0" indent="0">
              <a:buNone/>
            </a:pPr>
            <a:r>
              <a:rPr lang="nb-NO" sz="1000" dirty="0">
                <a:latin typeface="Source Code Pro"/>
                <a:cs typeface="Source Code Pro"/>
              </a:rPr>
              <a:t>    </a:t>
            </a:r>
            <a:r>
              <a:rPr lang="nb-NO" sz="1000" dirty="0" smtClean="0">
                <a:latin typeface="Source Code Pro"/>
                <a:cs typeface="Source Code Pro"/>
              </a:rPr>
              <a:t>}</a:t>
            </a:r>
            <a:endParaRPr lang="nb-NO" sz="1000" dirty="0"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nb-NO" sz="1000" dirty="0" smtClean="0">
                <a:latin typeface="Source Code Pro"/>
                <a:cs typeface="Source Code Pro"/>
              </a:rPr>
              <a:t>}</a:t>
            </a:r>
            <a:endParaRPr lang="nb-NO" sz="1000" dirty="0">
              <a:latin typeface="Source Code Pro"/>
              <a:cs typeface="Source Code Pro"/>
            </a:endParaRPr>
          </a:p>
          <a:p>
            <a:pPr marL="0" indent="0">
              <a:buNone/>
            </a:pPr>
            <a:endParaRPr lang="nb-NO" sz="1000" dirty="0"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nb-NO" sz="1000" b="1" dirty="0" err="1" smtClean="0">
                <a:solidFill>
                  <a:srgbClr val="992600"/>
                </a:solidFill>
                <a:latin typeface="Source Code Pro"/>
                <a:cs typeface="Source Code Pro"/>
              </a:rPr>
              <a:t>public</a:t>
            </a:r>
            <a:r>
              <a:rPr lang="nb-NO" sz="1000" b="1" dirty="0" smtClean="0">
                <a:solidFill>
                  <a:srgbClr val="992600"/>
                </a:solidFill>
                <a:latin typeface="Source Code Pro"/>
                <a:cs typeface="Source Code Pro"/>
              </a:rPr>
              <a:t> </a:t>
            </a:r>
            <a:r>
              <a:rPr lang="nb-NO" sz="1000" b="1" dirty="0" err="1">
                <a:solidFill>
                  <a:srgbClr val="992600"/>
                </a:solidFill>
                <a:latin typeface="Source Code Pro"/>
                <a:cs typeface="Source Code Pro"/>
              </a:rPr>
              <a:t>static</a:t>
            </a:r>
            <a:r>
              <a:rPr lang="nb-NO" sz="1000" b="1" dirty="0">
                <a:solidFill>
                  <a:srgbClr val="992600"/>
                </a:solidFill>
                <a:latin typeface="Source Code Pro"/>
                <a:cs typeface="Source Code Pro"/>
              </a:rPr>
              <a:t> </a:t>
            </a:r>
            <a:r>
              <a:rPr lang="nb-NO" sz="1000" b="1" dirty="0" err="1">
                <a:solidFill>
                  <a:srgbClr val="992600"/>
                </a:solidFill>
                <a:latin typeface="Source Code Pro"/>
                <a:cs typeface="Source Code Pro"/>
              </a:rPr>
              <a:t>void</a:t>
            </a:r>
            <a:r>
              <a:rPr lang="nb-NO" sz="1000" b="1" dirty="0">
                <a:solidFill>
                  <a:srgbClr val="992600"/>
                </a:solidFill>
                <a:latin typeface="Source Code Pro"/>
                <a:cs typeface="Source Code Pro"/>
              </a:rPr>
              <a:t> </a:t>
            </a:r>
            <a:r>
              <a:rPr lang="nb-NO" sz="1000" dirty="0" err="1">
                <a:latin typeface="Source Code Pro"/>
                <a:cs typeface="Source Code Pro"/>
              </a:rPr>
              <a:t>main</a:t>
            </a:r>
            <a:r>
              <a:rPr lang="nb-NO" sz="1000" dirty="0">
                <a:latin typeface="Source Code Pro"/>
                <a:cs typeface="Source Code Pro"/>
              </a:rPr>
              <a:t>(</a:t>
            </a:r>
            <a:r>
              <a:rPr lang="nb-NO" sz="1000" dirty="0" err="1">
                <a:latin typeface="Source Code Pro"/>
                <a:cs typeface="Source Code Pro"/>
              </a:rPr>
              <a:t>String</a:t>
            </a:r>
            <a:r>
              <a:rPr lang="nb-NO" sz="1000" dirty="0">
                <a:latin typeface="Source Code Pro"/>
                <a:cs typeface="Source Code Pro"/>
              </a:rPr>
              <a:t> </a:t>
            </a:r>
            <a:r>
              <a:rPr lang="nb-NO" sz="1000" dirty="0" err="1">
                <a:latin typeface="Source Code Pro"/>
                <a:cs typeface="Source Code Pro"/>
              </a:rPr>
              <a:t>args</a:t>
            </a:r>
            <a:r>
              <a:rPr lang="nb-NO" sz="1000" dirty="0">
                <a:latin typeface="Source Code Pro"/>
                <a:cs typeface="Source Code Pro"/>
              </a:rPr>
              <a:t>[]</a:t>
            </a:r>
            <a:r>
              <a:rPr lang="nb-NO" sz="1000" dirty="0" smtClean="0">
                <a:latin typeface="Source Code Pro"/>
                <a:cs typeface="Source Code Pro"/>
              </a:rPr>
              <a:t>) {</a:t>
            </a:r>
            <a:endParaRPr lang="nb-NO" sz="1000" dirty="0"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nb-NO" sz="1000" dirty="0" smtClean="0">
                <a:latin typeface="Source Code Pro"/>
                <a:cs typeface="Source Code Pro"/>
              </a:rPr>
              <a:t>    </a:t>
            </a:r>
            <a:r>
              <a:rPr lang="nb-NO" sz="1000" dirty="0" err="1" smtClean="0">
                <a:latin typeface="Source Code Pro"/>
                <a:cs typeface="Source Code Pro"/>
              </a:rPr>
              <a:t>SqSupplier</a:t>
            </a:r>
            <a:r>
              <a:rPr lang="nb-NO" sz="1000" dirty="0" smtClean="0">
                <a:latin typeface="Source Code Pro"/>
                <a:cs typeface="Source Code Pro"/>
              </a:rPr>
              <a:t> </a:t>
            </a:r>
            <a:r>
              <a:rPr lang="nb-NO" sz="1000" dirty="0" err="1" smtClean="0">
                <a:latin typeface="Source Code Pro"/>
                <a:cs typeface="Source Code Pro"/>
              </a:rPr>
              <a:t>supl</a:t>
            </a:r>
            <a:r>
              <a:rPr lang="nb-NO" sz="1000" dirty="0" smtClean="0">
                <a:latin typeface="Source Code Pro"/>
                <a:cs typeface="Source Code Pro"/>
              </a:rPr>
              <a:t>= </a:t>
            </a:r>
            <a:r>
              <a:rPr lang="nb-NO" sz="1000" b="1" dirty="0" err="1">
                <a:solidFill>
                  <a:srgbClr val="992600"/>
                </a:solidFill>
                <a:latin typeface="Source Code Pro"/>
                <a:cs typeface="Source Code Pro"/>
              </a:rPr>
              <a:t>new</a:t>
            </a:r>
            <a:r>
              <a:rPr lang="nb-NO" sz="1000" dirty="0">
                <a:solidFill>
                  <a:srgbClr val="992600"/>
                </a:solidFill>
                <a:latin typeface="Source Code Pro"/>
                <a:cs typeface="Source Code Pro"/>
              </a:rPr>
              <a:t> </a:t>
            </a:r>
            <a:r>
              <a:rPr lang="nb-NO" sz="1000" dirty="0" err="1">
                <a:latin typeface="Source Code Pro"/>
                <a:cs typeface="Source Code Pro"/>
              </a:rPr>
              <a:t>SqSupplier</a:t>
            </a:r>
            <a:r>
              <a:rPr lang="nb-NO" sz="1000" dirty="0">
                <a:latin typeface="Source Code Pro"/>
                <a:cs typeface="Source Code Pro"/>
              </a:rPr>
              <a:t>();</a:t>
            </a:r>
          </a:p>
          <a:p>
            <a:pPr marL="0" indent="0">
              <a:buNone/>
            </a:pPr>
            <a:r>
              <a:rPr lang="nb-NO" sz="1000" dirty="0">
                <a:latin typeface="Source Code Pro"/>
                <a:cs typeface="Source Code Pro"/>
              </a:rPr>
              <a:t>    </a:t>
            </a:r>
            <a:r>
              <a:rPr lang="nb-NO" sz="1000" dirty="0" err="1" smtClean="0">
                <a:latin typeface="Source Code Pro"/>
                <a:cs typeface="Source Code Pro"/>
              </a:rPr>
              <a:t>IntStream</a:t>
            </a:r>
            <a:r>
              <a:rPr lang="nb-NO" sz="1000" dirty="0" smtClean="0">
                <a:latin typeface="Source Code Pro"/>
                <a:cs typeface="Source Code Pro"/>
              </a:rPr>
              <a:t> s1 = </a:t>
            </a:r>
            <a:r>
              <a:rPr lang="nb-NO" sz="1000" dirty="0" err="1">
                <a:latin typeface="Source Code Pro"/>
                <a:cs typeface="Source Code Pro"/>
              </a:rPr>
              <a:t>IntStream.</a:t>
            </a:r>
            <a:r>
              <a:rPr lang="nb-NO" sz="1000" i="1" dirty="0" err="1">
                <a:latin typeface="Source Code Pro"/>
                <a:cs typeface="Source Code Pro"/>
              </a:rPr>
              <a:t>generate</a:t>
            </a:r>
            <a:r>
              <a:rPr lang="nb-NO" sz="1000" dirty="0" smtClean="0">
                <a:latin typeface="Source Code Pro"/>
                <a:cs typeface="Source Code Pro"/>
              </a:rPr>
              <a:t>(</a:t>
            </a:r>
            <a:r>
              <a:rPr lang="nb-NO" sz="1000" dirty="0" err="1">
                <a:latin typeface="Source Code Pro"/>
                <a:cs typeface="Source Code Pro"/>
              </a:rPr>
              <a:t>supl</a:t>
            </a:r>
            <a:r>
              <a:rPr lang="nb-NO" sz="1000" dirty="0" smtClean="0">
                <a:latin typeface="Source Code Pro"/>
                <a:cs typeface="Source Code Pro"/>
              </a:rPr>
              <a:t>)</a:t>
            </a:r>
            <a:r>
              <a:rPr lang="nb-NO" sz="1000" dirty="0">
                <a:latin typeface="Source Code Pro"/>
                <a:cs typeface="Source Code Pro"/>
              </a:rPr>
              <a:t>;</a:t>
            </a:r>
          </a:p>
          <a:p>
            <a:pPr marL="0" indent="0">
              <a:buNone/>
            </a:pPr>
            <a:r>
              <a:rPr lang="nb-NO" sz="1000" dirty="0">
                <a:latin typeface="Source Code Pro"/>
                <a:cs typeface="Source Code Pro"/>
              </a:rPr>
              <a:t>    </a:t>
            </a:r>
            <a:r>
              <a:rPr lang="nb-NO" sz="1000" dirty="0" err="1" smtClean="0">
                <a:latin typeface="Source Code Pro"/>
                <a:cs typeface="Source Code Pro"/>
              </a:rPr>
              <a:t>IntStream</a:t>
            </a:r>
            <a:r>
              <a:rPr lang="nb-NO" sz="1000" dirty="0" smtClean="0">
                <a:latin typeface="Source Code Pro"/>
                <a:cs typeface="Source Code Pro"/>
              </a:rPr>
              <a:t> s2 </a:t>
            </a:r>
            <a:r>
              <a:rPr lang="nb-NO" sz="1000" dirty="0">
                <a:latin typeface="Source Code Pro"/>
                <a:cs typeface="Source Code Pro"/>
              </a:rPr>
              <a:t>= </a:t>
            </a:r>
            <a:r>
              <a:rPr lang="nb-NO" sz="1000" dirty="0" err="1">
                <a:latin typeface="Source Code Pro"/>
                <a:cs typeface="Source Code Pro"/>
              </a:rPr>
              <a:t>IntStream.</a:t>
            </a:r>
            <a:r>
              <a:rPr lang="nb-NO" sz="1000" i="1" dirty="0" err="1">
                <a:latin typeface="Source Code Pro"/>
                <a:cs typeface="Source Code Pro"/>
              </a:rPr>
              <a:t>generate</a:t>
            </a:r>
            <a:r>
              <a:rPr lang="nb-NO" sz="1000" dirty="0" smtClean="0">
                <a:latin typeface="Source Code Pro"/>
                <a:cs typeface="Source Code Pro"/>
              </a:rPr>
              <a:t>(</a:t>
            </a:r>
            <a:r>
              <a:rPr lang="nb-NO" sz="1000" dirty="0" err="1">
                <a:latin typeface="Source Code Pro"/>
                <a:cs typeface="Source Code Pro"/>
              </a:rPr>
              <a:t>supl</a:t>
            </a:r>
            <a:r>
              <a:rPr lang="nb-NO" sz="1000" dirty="0" smtClean="0">
                <a:latin typeface="Source Code Pro"/>
                <a:cs typeface="Source Code Pro"/>
              </a:rPr>
              <a:t>)</a:t>
            </a:r>
            <a:r>
              <a:rPr lang="nb-NO" sz="1000" dirty="0">
                <a:latin typeface="Source Code Pro"/>
                <a:cs typeface="Source Code Pro"/>
              </a:rPr>
              <a:t>;</a:t>
            </a:r>
          </a:p>
          <a:p>
            <a:pPr marL="0" indent="0">
              <a:buNone/>
            </a:pPr>
            <a:r>
              <a:rPr lang="nb-NO" sz="1000" dirty="0" smtClean="0">
                <a:latin typeface="Source Code Pro"/>
                <a:cs typeface="Source Code Pro"/>
              </a:rPr>
              <a:t>   </a:t>
            </a:r>
            <a:r>
              <a:rPr lang="nb-NO" sz="1000" dirty="0">
                <a:latin typeface="Source Code Pro"/>
                <a:cs typeface="Source Code Pro"/>
              </a:rPr>
              <a:t> </a:t>
            </a:r>
            <a:r>
              <a:rPr lang="nb-NO" sz="1000" dirty="0" smtClean="0">
                <a:latin typeface="Source Code Pro"/>
                <a:cs typeface="Source Code Pro"/>
              </a:rPr>
              <a:t>s1.limit</a:t>
            </a:r>
            <a:r>
              <a:rPr lang="nb-NO" sz="1000" dirty="0">
                <a:latin typeface="Source Code Pro"/>
                <a:cs typeface="Source Code Pro"/>
              </a:rPr>
              <a:t>(10).</a:t>
            </a:r>
            <a:r>
              <a:rPr lang="nb-NO" sz="1000" dirty="0" err="1">
                <a:latin typeface="Source Code Pro"/>
                <a:cs typeface="Source Code Pro"/>
              </a:rPr>
              <a:t>forEach</a:t>
            </a:r>
            <a:r>
              <a:rPr lang="nb-NO" sz="1000" dirty="0">
                <a:latin typeface="Source Code Pro"/>
                <a:cs typeface="Source Code Pro"/>
              </a:rPr>
              <a:t>(</a:t>
            </a:r>
            <a:r>
              <a:rPr lang="nb-NO" sz="1000" dirty="0" err="1">
                <a:latin typeface="Source Code Pro"/>
                <a:cs typeface="Source Code Pro"/>
              </a:rPr>
              <a:t>System.</a:t>
            </a:r>
            <a:r>
              <a:rPr lang="nb-NO" sz="1000" b="1" i="1" dirty="0" err="1">
                <a:solidFill>
                  <a:srgbClr val="3366FF"/>
                </a:solidFill>
                <a:latin typeface="Source Code Pro"/>
                <a:cs typeface="Source Code Pro"/>
              </a:rPr>
              <a:t>out</a:t>
            </a:r>
            <a:r>
              <a:rPr lang="nb-NO" sz="1000" dirty="0">
                <a:latin typeface="Source Code Pro"/>
                <a:cs typeface="Source Code Pro"/>
              </a:rPr>
              <a:t>::</a:t>
            </a:r>
            <a:r>
              <a:rPr lang="nb-NO" sz="1000" dirty="0" err="1">
                <a:latin typeface="Source Code Pro"/>
                <a:cs typeface="Source Code Pro"/>
              </a:rPr>
              <a:t>println</a:t>
            </a:r>
            <a:r>
              <a:rPr lang="nb-NO" sz="1000" dirty="0">
                <a:latin typeface="Source Code Pro"/>
                <a:cs typeface="Source Code Pro"/>
              </a:rPr>
              <a:t>);</a:t>
            </a:r>
          </a:p>
          <a:p>
            <a:pPr marL="0" indent="0">
              <a:buNone/>
            </a:pPr>
            <a:r>
              <a:rPr lang="nb-NO" sz="1000" dirty="0">
                <a:latin typeface="Source Code Pro"/>
                <a:cs typeface="Source Code Pro"/>
              </a:rPr>
              <a:t>  </a:t>
            </a:r>
            <a:r>
              <a:rPr lang="nb-NO" sz="1000" dirty="0" smtClean="0">
                <a:latin typeface="Source Code Pro"/>
                <a:cs typeface="Source Code Pro"/>
              </a:rPr>
              <a:t>  s2</a:t>
            </a:r>
            <a:r>
              <a:rPr lang="nb-NO" sz="1000" dirty="0">
                <a:latin typeface="Source Code Pro"/>
                <a:cs typeface="Source Code Pro"/>
              </a:rPr>
              <a:t>.limit</a:t>
            </a:r>
            <a:r>
              <a:rPr lang="nb-NO" sz="1000" dirty="0" smtClean="0">
                <a:latin typeface="Source Code Pro"/>
                <a:cs typeface="Source Code Pro"/>
              </a:rPr>
              <a:t>(30</a:t>
            </a:r>
            <a:r>
              <a:rPr lang="nb-NO" sz="1000" dirty="0">
                <a:latin typeface="Source Code Pro"/>
                <a:cs typeface="Source Code Pro"/>
              </a:rPr>
              <a:t>).</a:t>
            </a:r>
            <a:r>
              <a:rPr lang="nb-NO" sz="1000" dirty="0" err="1">
                <a:latin typeface="Source Code Pro"/>
                <a:cs typeface="Source Code Pro"/>
              </a:rPr>
              <a:t>forEach</a:t>
            </a:r>
            <a:r>
              <a:rPr lang="nb-NO" sz="1000" dirty="0">
                <a:latin typeface="Source Code Pro"/>
                <a:cs typeface="Source Code Pro"/>
              </a:rPr>
              <a:t>(</a:t>
            </a:r>
            <a:r>
              <a:rPr lang="nb-NO" sz="1000" dirty="0" err="1">
                <a:latin typeface="Source Code Pro"/>
                <a:cs typeface="Source Code Pro"/>
              </a:rPr>
              <a:t>System.</a:t>
            </a:r>
            <a:r>
              <a:rPr lang="nb-NO" sz="1000" b="1" i="1" dirty="0" err="1">
                <a:solidFill>
                  <a:srgbClr val="3366FF"/>
                </a:solidFill>
                <a:latin typeface="Source Code Pro"/>
                <a:cs typeface="Source Code Pro"/>
              </a:rPr>
              <a:t>out</a:t>
            </a:r>
            <a:r>
              <a:rPr lang="nb-NO" sz="1000" dirty="0">
                <a:latin typeface="Source Code Pro"/>
                <a:cs typeface="Source Code Pro"/>
              </a:rPr>
              <a:t>::</a:t>
            </a:r>
            <a:r>
              <a:rPr lang="nb-NO" sz="1000" dirty="0" err="1">
                <a:latin typeface="Source Code Pro"/>
                <a:cs typeface="Source Code Pro"/>
              </a:rPr>
              <a:t>println</a:t>
            </a:r>
            <a:r>
              <a:rPr lang="nb-NO" sz="1000" dirty="0">
                <a:latin typeface="Source Code Pro"/>
                <a:cs typeface="Source Code Pro"/>
              </a:rPr>
              <a:t>)</a:t>
            </a:r>
            <a:r>
              <a:rPr lang="nb-NO" sz="1000" dirty="0" smtClean="0">
                <a:latin typeface="Source Code Pro"/>
                <a:cs typeface="Source Code Pro"/>
              </a:rPr>
              <a:t>;</a:t>
            </a:r>
          </a:p>
          <a:p>
            <a:pPr marL="0" indent="0">
              <a:buNone/>
            </a:pPr>
            <a:r>
              <a:rPr lang="nb-NO" sz="1000" dirty="0" smtClean="0">
                <a:latin typeface="Source Code Pro"/>
                <a:cs typeface="Source Code Pro"/>
              </a:rPr>
              <a:t>}</a:t>
            </a:r>
            <a:endParaRPr lang="de-DE" sz="1000" dirty="0" smtClean="0">
              <a:latin typeface="Source Code Pro"/>
              <a:cs typeface="Source Code Pro"/>
            </a:endParaRPr>
          </a:p>
        </p:txBody>
      </p:sp>
      <p:sp>
        <p:nvSpPr>
          <p:cNvPr id="10" name="Inhaltsplatzhalter 2"/>
          <p:cNvSpPr txBox="1">
            <a:spLocks/>
          </p:cNvSpPr>
          <p:nvPr/>
        </p:nvSpPr>
        <p:spPr bwMode="auto">
          <a:xfrm>
            <a:off x="251520" y="3140968"/>
            <a:ext cx="4214241" cy="2160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20000"/>
              <a:buBlip>
                <a:blip r:embed="rId2"/>
              </a:buBlip>
              <a:defRPr sz="1600" kern="1200">
                <a:solidFill>
                  <a:schemeClr val="tx1"/>
                </a:solidFill>
                <a:latin typeface="Helvetica Neue"/>
                <a:ea typeface="ＭＳ Ｐゴシック" pitchFamily="-107" charset="-128"/>
                <a:cs typeface="ＭＳ Ｐゴシック" pitchFamily="-107" charset="-128"/>
              </a:defRPr>
            </a:lvl1pPr>
            <a:lvl2pPr marL="712788" indent="-35083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20000"/>
              <a:buBlip>
                <a:blip r:embed="rId2"/>
              </a:buBlip>
              <a:defRPr sz="1600" kern="1200">
                <a:solidFill>
                  <a:schemeClr val="tx1"/>
                </a:solidFill>
                <a:latin typeface="Helvetica Neue"/>
                <a:ea typeface="ＭＳ Ｐゴシック" pitchFamily="-107" charset="-128"/>
                <a:cs typeface="+mn-cs"/>
              </a:defRPr>
            </a:lvl2pPr>
            <a:lvl3pPr marL="1073150" indent="-3603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20000"/>
              <a:buBlip>
                <a:blip r:embed="rId2"/>
              </a:buBlip>
              <a:defRPr sz="1600" kern="1200">
                <a:solidFill>
                  <a:schemeClr val="tx1"/>
                </a:solidFill>
                <a:latin typeface="Helvetica Neue"/>
                <a:ea typeface="ＭＳ Ｐゴシック" pitchFamily="-107" charset="-128"/>
                <a:cs typeface="+mn-cs"/>
              </a:defRPr>
            </a:lvl3pPr>
            <a:lvl4pPr marL="1435100" indent="-3619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20000"/>
              <a:buBlip>
                <a:blip r:embed="rId2"/>
              </a:buBlip>
              <a:defRPr sz="1600" kern="1200">
                <a:solidFill>
                  <a:schemeClr val="tx1"/>
                </a:solidFill>
                <a:latin typeface="Helvetica Neue"/>
                <a:ea typeface="ＭＳ Ｐゴシック" pitchFamily="-107" charset="-128"/>
                <a:cs typeface="+mn-cs"/>
              </a:defRPr>
            </a:lvl4pPr>
            <a:lvl5pPr marL="1797050" indent="-3619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20000"/>
              <a:buBlip>
                <a:blip r:embed="rId2"/>
              </a:buBlip>
              <a:defRPr sz="1600" kern="1200">
                <a:solidFill>
                  <a:schemeClr val="tx1"/>
                </a:solidFill>
                <a:latin typeface="Helvetica Neue"/>
                <a:ea typeface="ＭＳ Ｐゴシック" pitchFamily="-107" charset="-128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Daten holen geht so nur einmal – ein Stream, der terminiert wurde, ist und bleibt geschlossen.</a:t>
            </a:r>
          </a:p>
          <a:p>
            <a:pPr lvl="1"/>
            <a:r>
              <a:rPr lang="de-DE" sz="1400" i="1" dirty="0" err="1" smtClean="0">
                <a:latin typeface="Source Code Pro"/>
                <a:cs typeface="Source Code Pro"/>
              </a:rPr>
              <a:t>generate</a:t>
            </a:r>
            <a:r>
              <a:rPr lang="de-DE" sz="1400" i="1" dirty="0" smtClean="0">
                <a:latin typeface="Source Code Pro"/>
                <a:cs typeface="Source Code Pro"/>
              </a:rPr>
              <a:t>()</a:t>
            </a:r>
            <a:r>
              <a:rPr lang="de-DE" dirty="0" smtClean="0"/>
              <a:t> statt </a:t>
            </a:r>
            <a:r>
              <a:rPr lang="de-DE" sz="1400" i="1" dirty="0" err="1" smtClean="0">
                <a:latin typeface="Source Code Pro"/>
                <a:cs typeface="Source Code Pro"/>
              </a:rPr>
              <a:t>iterate</a:t>
            </a:r>
            <a:r>
              <a:rPr lang="de-DE" sz="1400" i="1" dirty="0" smtClean="0">
                <a:latin typeface="Source Code Pro"/>
                <a:cs typeface="Source Code Pro"/>
              </a:rPr>
              <a:t>()</a:t>
            </a:r>
          </a:p>
          <a:p>
            <a:pPr lvl="1"/>
            <a:r>
              <a:rPr lang="de-DE" dirty="0" smtClean="0">
                <a:hlinkClick r:id="rId3"/>
              </a:rPr>
              <a:t>http://www.codeproject.com/Articles/793374/Generators-with-Java</a:t>
            </a:r>
            <a:r>
              <a:rPr lang="de-DE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163882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5" name="Text Box 3"/>
          <p:cNvSpPr txBox="1">
            <a:spLocks noChangeArrowheads="1"/>
          </p:cNvSpPr>
          <p:nvPr/>
        </p:nvSpPr>
        <p:spPr bwMode="auto">
          <a:xfrm>
            <a:off x="396874" y="1554163"/>
            <a:ext cx="8377200" cy="431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lIns="450000" anchor="ctr"/>
          <a:lstStyle>
            <a:defPPr>
              <a:defRPr lang="de-DE"/>
            </a:defPPr>
            <a:lvl1pPr eaLnBrk="1" hangingPunct="1">
              <a:spcBef>
                <a:spcPct val="50000"/>
              </a:spcBef>
              <a:defRPr sz="1600" b="1"/>
            </a:lvl1pPr>
            <a:lvl2pPr marL="742950" indent="-285750" eaLnBrk="0" hangingPunct="0">
              <a:defRPr sz="2400"/>
            </a:lvl2pPr>
            <a:lvl3pPr marL="1143000" indent="-228600" eaLnBrk="0" hangingPunct="0">
              <a:defRPr sz="2400"/>
            </a:lvl3pPr>
            <a:lvl4pPr marL="1600200" indent="-228600" eaLnBrk="0" hangingPunct="0">
              <a:defRPr sz="2400"/>
            </a:lvl4pPr>
            <a:lvl5pPr marL="2057400" indent="-228600" eaLnBrk="0" hangingPunct="0">
              <a:defRPr sz="2400"/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/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/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/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/>
            </a:lvl9pPr>
          </a:lstStyle>
          <a:p>
            <a:pPr>
              <a:defRPr/>
            </a:pPr>
            <a:r>
              <a:rPr lang="de-DE" dirty="0" smtClean="0"/>
              <a:t>Es war einmal in Amerika</a:t>
            </a:r>
          </a:p>
        </p:txBody>
      </p:sp>
      <p:sp>
        <p:nvSpPr>
          <p:cNvPr id="93192" name="Text Box 6"/>
          <p:cNvSpPr txBox="1">
            <a:spLocks noChangeArrowheads="1"/>
          </p:cNvSpPr>
          <p:nvPr/>
        </p:nvSpPr>
        <p:spPr bwMode="auto">
          <a:xfrm>
            <a:off x="396874" y="2127250"/>
            <a:ext cx="8377200" cy="431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lIns="450000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de-DE" sz="1600" b="1" dirty="0" smtClean="0"/>
              <a:t>Sieben</a:t>
            </a:r>
          </a:p>
        </p:txBody>
      </p:sp>
      <p:sp>
        <p:nvSpPr>
          <p:cNvPr id="93193" name="Text Box 7"/>
          <p:cNvSpPr txBox="1">
            <a:spLocks noChangeArrowheads="1"/>
          </p:cNvSpPr>
          <p:nvPr/>
        </p:nvSpPr>
        <p:spPr bwMode="auto">
          <a:xfrm>
            <a:off x="396874" y="2700338"/>
            <a:ext cx="8377200" cy="431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lIns="450000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de-DE" sz="1600" b="1" dirty="0" smtClean="0"/>
              <a:t>Super 8</a:t>
            </a:r>
          </a:p>
        </p:txBody>
      </p:sp>
      <p:sp>
        <p:nvSpPr>
          <p:cNvPr id="93194" name="Text Box 8"/>
          <p:cNvSpPr txBox="1">
            <a:spLocks noChangeArrowheads="1"/>
          </p:cNvSpPr>
          <p:nvPr/>
        </p:nvSpPr>
        <p:spPr bwMode="auto">
          <a:xfrm>
            <a:off x="396874" y="3273425"/>
            <a:ext cx="8377200" cy="431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lIns="450000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de-DE" sz="1600" b="1" dirty="0" smtClean="0"/>
              <a:t>Moderne Zeiten</a:t>
            </a:r>
          </a:p>
        </p:txBody>
      </p:sp>
      <p:sp>
        <p:nvSpPr>
          <p:cNvPr id="93195" name="Text Box 9"/>
          <p:cNvSpPr txBox="1">
            <a:spLocks noChangeArrowheads="1"/>
          </p:cNvSpPr>
          <p:nvPr/>
        </p:nvSpPr>
        <p:spPr bwMode="auto">
          <a:xfrm>
            <a:off x="396874" y="3846513"/>
            <a:ext cx="8377200" cy="431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lIns="450000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de-DE" sz="1600" b="1" dirty="0" smtClean="0"/>
              <a:t>Aus der Mitte entspringt ein Fluss </a:t>
            </a:r>
          </a:p>
        </p:txBody>
      </p:sp>
      <p:sp>
        <p:nvSpPr>
          <p:cNvPr id="93197" name="Text Box 11"/>
          <p:cNvSpPr txBox="1">
            <a:spLocks noChangeArrowheads="1"/>
          </p:cNvSpPr>
          <p:nvPr/>
        </p:nvSpPr>
        <p:spPr bwMode="auto">
          <a:xfrm>
            <a:off x="396874" y="4992688"/>
            <a:ext cx="8377200" cy="431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lIns="450000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de-DE" sz="1600" b="1" dirty="0" smtClean="0"/>
              <a:t>Das Beste kommt zum Schluss</a:t>
            </a:r>
          </a:p>
        </p:txBody>
      </p:sp>
      <p:sp>
        <p:nvSpPr>
          <p:cNvPr id="93198" name="Text Box 11"/>
          <p:cNvSpPr txBox="1">
            <a:spLocks noChangeArrowheads="1"/>
          </p:cNvSpPr>
          <p:nvPr/>
        </p:nvSpPr>
        <p:spPr bwMode="auto">
          <a:xfrm>
            <a:off x="396874" y="5565775"/>
            <a:ext cx="8377200" cy="431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lIns="450000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de-DE" sz="1600" b="1" dirty="0" smtClean="0"/>
              <a:t>Bis zum Horizont und noch viel weiter</a:t>
            </a:r>
            <a:endParaRPr lang="de-DE" sz="1600" b="1" dirty="0"/>
          </a:p>
        </p:txBody>
      </p:sp>
      <p:sp>
        <p:nvSpPr>
          <p:cNvPr id="149517" name="Text Box 10"/>
          <p:cNvSpPr txBox="1">
            <a:spLocks noChangeArrowheads="1"/>
          </p:cNvSpPr>
          <p:nvPr/>
        </p:nvSpPr>
        <p:spPr bwMode="auto">
          <a:xfrm>
            <a:off x="396874" y="4419600"/>
            <a:ext cx="8377200" cy="431800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accent1"/>
            </a:solidFill>
            <a:miter lim="800000"/>
            <a:headEnd/>
            <a:tailEnd/>
          </a:ln>
        </p:spPr>
        <p:txBody>
          <a:bodyPr lIns="450000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de-DE" sz="1600" b="1" dirty="0" smtClean="0">
                <a:solidFill>
                  <a:schemeClr val="bg1"/>
                </a:solidFill>
              </a:rPr>
              <a:t>Und ewig schleichen die Erben</a:t>
            </a:r>
            <a:endParaRPr lang="de-DE" sz="1600" b="1" dirty="0">
              <a:solidFill>
                <a:schemeClr val="bg1"/>
              </a:solidFill>
            </a:endParaRPr>
          </a:p>
        </p:txBody>
      </p:sp>
      <p:pic>
        <p:nvPicPr>
          <p:cNvPr id="149518" name="Picture 4" descr="Pfeil_Weiß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963" y="4470689"/>
            <a:ext cx="273050" cy="334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1A0001AF-A737-41DD-967D-7D8448F97DDD}" type="datetime1">
              <a:rPr lang="de-DE" smtClean="0"/>
              <a:t>27.04.15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Cassini Consulting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3A9C1C2-BE46-C445-BDD9-8AB7CCD2F82E}" type="slidenum">
              <a:rPr lang="de-DE" smtClean="0"/>
              <a:pPr>
                <a:defRPr/>
              </a:pPr>
              <a:t>27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392567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3A9C1C2-BE46-C445-BDD9-8AB7CCD2F82E}" type="slidenum">
              <a:rPr lang="de-DE" smtClean="0"/>
              <a:pPr>
                <a:defRPr/>
              </a:pPr>
              <a:t>28</a:t>
            </a:fld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393575C1-7858-4A3F-8126-852390EDA73C}" type="datetime1">
              <a:rPr lang="de-DE" smtClean="0"/>
              <a:t>27.04.15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de-DE" dirty="0" smtClean="0"/>
              <a:t>Cassini Consulting</a:t>
            </a:r>
            <a:endParaRPr lang="de-DE" dirty="0"/>
          </a:p>
        </p:txBody>
      </p:sp>
      <p:pic>
        <p:nvPicPr>
          <p:cNvPr id="7" name="Bild 6" descr="spacex_dragon_descent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92"/>
          <a:stretch/>
        </p:blipFill>
        <p:spPr>
          <a:xfrm>
            <a:off x="0" y="-4568"/>
            <a:ext cx="9144000" cy="6862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306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Single </a:t>
            </a:r>
            <a:r>
              <a:rPr lang="de-DE" dirty="0" err="1" smtClean="0"/>
              <a:t>Inheritance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3A9C1C2-BE46-C445-BDD9-8AB7CCD2F82E}" type="slidenum">
              <a:rPr lang="de-DE" smtClean="0"/>
              <a:pPr>
                <a:defRPr/>
              </a:pPr>
              <a:t>29</a:t>
            </a:fld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BD938B8E-0A73-4419-92DB-9FFCC0E1746F}" type="datetime1">
              <a:rPr lang="de-DE" smtClean="0"/>
              <a:t>27.04.15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Cassini Consulting</a:t>
            </a:r>
            <a:endParaRPr lang="de-DE" dirty="0"/>
          </a:p>
        </p:txBody>
      </p:sp>
      <p:pic>
        <p:nvPicPr>
          <p:cNvPr id="9" name="Bild 8" descr="inheritanc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2194" y="1340768"/>
            <a:ext cx="6412253" cy="4369916"/>
          </a:xfrm>
          <a:prstGeom prst="rect">
            <a:avLst/>
          </a:prstGeom>
        </p:spPr>
      </p:pic>
      <p:sp>
        <p:nvSpPr>
          <p:cNvPr id="7" name="Inhaltsplatzhalter 2"/>
          <p:cNvSpPr txBox="1">
            <a:spLocks/>
          </p:cNvSpPr>
          <p:nvPr/>
        </p:nvSpPr>
        <p:spPr bwMode="auto">
          <a:xfrm>
            <a:off x="323528" y="2780928"/>
            <a:ext cx="3422154" cy="31462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20000"/>
              <a:buBlip>
                <a:blip r:embed="rId3"/>
              </a:buBlip>
              <a:defRPr sz="1600" kern="1200">
                <a:solidFill>
                  <a:schemeClr val="tx1"/>
                </a:solidFill>
                <a:latin typeface="Helvetica Neue"/>
                <a:ea typeface="ＭＳ Ｐゴシック" pitchFamily="-107" charset="-128"/>
                <a:cs typeface="ＭＳ Ｐゴシック" pitchFamily="-107" charset="-128"/>
              </a:defRPr>
            </a:lvl1pPr>
            <a:lvl2pPr marL="712788" indent="-35083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20000"/>
              <a:buBlip>
                <a:blip r:embed="rId3"/>
              </a:buBlip>
              <a:defRPr sz="1600" kern="1200">
                <a:solidFill>
                  <a:schemeClr val="tx1"/>
                </a:solidFill>
                <a:latin typeface="Helvetica Neue"/>
                <a:ea typeface="ＭＳ Ｐゴシック" pitchFamily="-107" charset="-128"/>
                <a:cs typeface="+mn-cs"/>
              </a:defRPr>
            </a:lvl2pPr>
            <a:lvl3pPr marL="1073150" indent="-3603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20000"/>
              <a:buBlip>
                <a:blip r:embed="rId3"/>
              </a:buBlip>
              <a:defRPr sz="1600" kern="1200">
                <a:solidFill>
                  <a:schemeClr val="tx1"/>
                </a:solidFill>
                <a:latin typeface="Helvetica Neue"/>
                <a:ea typeface="ＭＳ Ｐゴシック" pitchFamily="-107" charset="-128"/>
                <a:cs typeface="+mn-cs"/>
              </a:defRPr>
            </a:lvl3pPr>
            <a:lvl4pPr marL="1435100" indent="-3619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20000"/>
              <a:buBlip>
                <a:blip r:embed="rId3"/>
              </a:buBlip>
              <a:defRPr sz="1600" kern="1200">
                <a:solidFill>
                  <a:schemeClr val="tx1"/>
                </a:solidFill>
                <a:latin typeface="Helvetica Neue"/>
                <a:ea typeface="ＭＳ Ｐゴシック" pitchFamily="-107" charset="-128"/>
                <a:cs typeface="+mn-cs"/>
              </a:defRPr>
            </a:lvl4pPr>
            <a:lvl5pPr marL="1797050" indent="-3619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20000"/>
              <a:buBlip>
                <a:blip r:embed="rId3"/>
              </a:buBlip>
              <a:defRPr sz="1600" kern="1200">
                <a:solidFill>
                  <a:schemeClr val="tx1"/>
                </a:solidFill>
                <a:latin typeface="Helvetica Neue"/>
                <a:ea typeface="ＭＳ Ｐゴシック" pitchFamily="-107" charset="-128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de-DE" dirty="0" smtClean="0"/>
          </a:p>
          <a:p>
            <a:r>
              <a:rPr lang="de-DE" dirty="0" smtClean="0"/>
              <a:t>1 Superklasse</a:t>
            </a:r>
          </a:p>
          <a:p>
            <a:pPr lvl="1"/>
            <a:r>
              <a:rPr lang="de-DE" dirty="0" smtClean="0"/>
              <a:t>Konkrete Methoden</a:t>
            </a:r>
          </a:p>
          <a:p>
            <a:pPr lvl="1"/>
            <a:r>
              <a:rPr lang="de-DE" dirty="0" smtClean="0"/>
              <a:t>Abstrakte Methoden</a:t>
            </a:r>
          </a:p>
          <a:p>
            <a:pPr lvl="1"/>
            <a:endParaRPr lang="de-DE" i="1" dirty="0" smtClean="0"/>
          </a:p>
          <a:p>
            <a:r>
              <a:rPr lang="de-DE" i="1" dirty="0" err="1" smtClean="0"/>
              <a:t>n</a:t>
            </a:r>
            <a:r>
              <a:rPr lang="de-DE" i="1" dirty="0" smtClean="0"/>
              <a:t> </a:t>
            </a:r>
            <a:r>
              <a:rPr lang="de-DE" dirty="0" smtClean="0"/>
              <a:t>Interfaces</a:t>
            </a:r>
          </a:p>
          <a:p>
            <a:pPr lvl="1"/>
            <a:r>
              <a:rPr lang="de-DE" dirty="0" smtClean="0"/>
              <a:t>Abstrakte Methoden</a:t>
            </a:r>
          </a:p>
          <a:p>
            <a:pPr lvl="1"/>
            <a:r>
              <a:rPr lang="de-DE" sz="1400" b="1" dirty="0" smtClean="0">
                <a:solidFill>
                  <a:srgbClr val="992600"/>
                </a:solidFill>
                <a:latin typeface="Source Code Pro"/>
                <a:cs typeface="Source Code Pro"/>
              </a:rPr>
              <a:t>@</a:t>
            </a:r>
            <a:r>
              <a:rPr lang="de-DE" sz="1400" b="1" dirty="0" err="1" smtClean="0">
                <a:solidFill>
                  <a:srgbClr val="992600"/>
                </a:solidFill>
                <a:latin typeface="Source Code Pro"/>
                <a:cs typeface="Source Code Pro"/>
              </a:rPr>
              <a:t>Deprecated</a:t>
            </a:r>
            <a:r>
              <a:rPr lang="de-DE" sz="1400" dirty="0" smtClean="0">
                <a:latin typeface="Source Code Pro"/>
                <a:cs typeface="Source Code Pro"/>
              </a:rPr>
              <a:t/>
            </a:r>
            <a:br>
              <a:rPr lang="de-DE" sz="1400" dirty="0" smtClean="0">
                <a:latin typeface="Source Code Pro"/>
                <a:cs typeface="Source Code Pro"/>
              </a:rPr>
            </a:br>
            <a:r>
              <a:rPr lang="de-DE" dirty="0" smtClean="0"/>
              <a:t>Konstanten</a:t>
            </a:r>
          </a:p>
        </p:txBody>
      </p:sp>
    </p:spTree>
    <p:extLst>
      <p:ext uri="{BB962C8B-B14F-4D97-AF65-F5344CB8AC3E}">
        <p14:creationId xmlns:p14="http://schemas.microsoft.com/office/powerpoint/2010/main" val="19616121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3A9C1C2-BE46-C445-BDD9-8AB7CCD2F82E}" type="slidenum">
              <a:rPr lang="de-DE" smtClean="0"/>
              <a:pPr>
                <a:defRPr/>
              </a:pPr>
              <a:t>3</a:t>
            </a:fld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393575C1-7858-4A3F-8126-852390EDA73C}" type="datetime1">
              <a:rPr lang="de-DE" smtClean="0"/>
              <a:t>27.04.15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Cassini Consulting</a:t>
            </a:r>
            <a:endParaRPr lang="de-DE" dirty="0"/>
          </a:p>
        </p:txBody>
      </p:sp>
      <p:pic>
        <p:nvPicPr>
          <p:cNvPr id="6" name="Bild 5" descr="fruit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2576" y="0"/>
            <a:ext cx="10337248" cy="6891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8357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 err="1" smtClean="0">
                <a:solidFill>
                  <a:srgbClr val="992600"/>
                </a:solidFill>
                <a:latin typeface="Source Code Pro"/>
                <a:cs typeface="Source Code Pro"/>
              </a:rPr>
              <a:t>default</a:t>
            </a:r>
            <a:endParaRPr lang="de-DE" b="1" dirty="0">
              <a:solidFill>
                <a:srgbClr val="992600"/>
              </a:solidFill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 smtClean="0"/>
              <a:t>Seit Java 1.0 reserviert</a:t>
            </a:r>
          </a:p>
          <a:p>
            <a:endParaRPr lang="de-DE" dirty="0"/>
          </a:p>
          <a:p>
            <a:r>
              <a:rPr lang="de-DE" dirty="0" smtClean="0"/>
              <a:t>Hat nichts mit Sichtbarkeit zu tun!</a:t>
            </a:r>
          </a:p>
          <a:p>
            <a:pPr lvl="1"/>
            <a:r>
              <a:rPr lang="de-DE" dirty="0" smtClean="0"/>
              <a:t>Die „</a:t>
            </a:r>
            <a:r>
              <a:rPr lang="de-DE" dirty="0" err="1" smtClean="0"/>
              <a:t>default</a:t>
            </a:r>
            <a:r>
              <a:rPr lang="de-DE" dirty="0" smtClean="0"/>
              <a:t>“-</a:t>
            </a:r>
            <a:r>
              <a:rPr lang="de-DE" dirty="0" err="1" smtClean="0"/>
              <a:t>Visibility</a:t>
            </a:r>
            <a:r>
              <a:rPr lang="de-DE" dirty="0" smtClean="0"/>
              <a:t> wird durch weglassen von </a:t>
            </a:r>
            <a:r>
              <a:rPr lang="de-DE" sz="1400" b="1" dirty="0" err="1" smtClean="0">
                <a:solidFill>
                  <a:srgbClr val="992600"/>
                </a:solidFill>
                <a:latin typeface="Source Code Pro"/>
                <a:cs typeface="Source Code Pro"/>
              </a:rPr>
              <a:t>public</a:t>
            </a:r>
            <a:r>
              <a:rPr lang="de-DE" sz="1400" dirty="0" smtClean="0">
                <a:solidFill>
                  <a:srgbClr val="992600"/>
                </a:solidFill>
                <a:latin typeface="Source Code Pro"/>
                <a:cs typeface="Source Code Pro"/>
              </a:rPr>
              <a:t> </a:t>
            </a:r>
            <a:r>
              <a:rPr lang="de-DE" sz="1400" dirty="0" smtClean="0">
                <a:latin typeface="Source Code Pro"/>
                <a:cs typeface="Source Code Pro"/>
              </a:rPr>
              <a:t>| </a:t>
            </a:r>
            <a:r>
              <a:rPr lang="de-DE" sz="1400" b="1" dirty="0" err="1" smtClean="0">
                <a:solidFill>
                  <a:srgbClr val="992600"/>
                </a:solidFill>
                <a:latin typeface="Source Code Pro"/>
                <a:cs typeface="Source Code Pro"/>
              </a:rPr>
              <a:t>protected</a:t>
            </a:r>
            <a:r>
              <a:rPr lang="de-DE" sz="1400" dirty="0" smtClean="0">
                <a:solidFill>
                  <a:srgbClr val="992600"/>
                </a:solidFill>
                <a:latin typeface="Source Code Pro"/>
                <a:cs typeface="Source Code Pro"/>
              </a:rPr>
              <a:t> </a:t>
            </a:r>
            <a:r>
              <a:rPr lang="de-DE" sz="1400" dirty="0" smtClean="0">
                <a:latin typeface="Source Code Pro"/>
                <a:cs typeface="Source Code Pro"/>
              </a:rPr>
              <a:t>| </a:t>
            </a:r>
            <a:r>
              <a:rPr lang="de-DE" sz="1400" b="1" dirty="0" smtClean="0">
                <a:solidFill>
                  <a:schemeClr val="accent2">
                    <a:lumMod val="75000"/>
                  </a:schemeClr>
                </a:solidFill>
                <a:latin typeface="Source Code Pro"/>
                <a:cs typeface="Source Code Pro"/>
              </a:rPr>
              <a:t>private</a:t>
            </a:r>
            <a:r>
              <a:rPr lang="de-DE" sz="1400" dirty="0" smtClean="0">
                <a:solidFill>
                  <a:schemeClr val="accent2">
                    <a:lumMod val="75000"/>
                  </a:schemeClr>
                </a:solidFill>
                <a:latin typeface="Source Code Pro"/>
                <a:cs typeface="Source Code Pro"/>
              </a:rPr>
              <a:t> </a:t>
            </a:r>
            <a:r>
              <a:rPr lang="de-DE" dirty="0" smtClean="0"/>
              <a:t>erreicht!</a:t>
            </a:r>
          </a:p>
          <a:p>
            <a:pPr lvl="1"/>
            <a:endParaRPr lang="de-DE" dirty="0"/>
          </a:p>
          <a:p>
            <a:r>
              <a:rPr lang="de-DE" dirty="0" smtClean="0"/>
              <a:t>Neu: </a:t>
            </a:r>
            <a:r>
              <a:rPr lang="de-DE" i="1" dirty="0" err="1" smtClean="0"/>
              <a:t>virtual</a:t>
            </a:r>
            <a:r>
              <a:rPr lang="de-DE" i="1" dirty="0" smtClean="0"/>
              <a:t> </a:t>
            </a:r>
            <a:r>
              <a:rPr lang="de-DE" i="1" dirty="0" err="1" smtClean="0"/>
              <a:t>extension</a:t>
            </a:r>
            <a:r>
              <a:rPr lang="de-DE" i="1" dirty="0" smtClean="0"/>
              <a:t> </a:t>
            </a:r>
            <a:r>
              <a:rPr lang="de-DE" i="1" dirty="0" err="1" smtClean="0"/>
              <a:t>methods</a:t>
            </a:r>
            <a:endParaRPr lang="de-DE" dirty="0" smtClean="0"/>
          </a:p>
          <a:p>
            <a:endParaRPr lang="de-DE" dirty="0"/>
          </a:p>
          <a:p>
            <a:r>
              <a:rPr lang="de-DE" dirty="0" smtClean="0">
                <a:sym typeface="Wingdings"/>
              </a:rPr>
              <a:t>Methoden-Implementierung in Interfaces!</a:t>
            </a:r>
          </a:p>
          <a:p>
            <a:pPr lvl="1"/>
            <a:r>
              <a:rPr lang="de-DE" dirty="0" smtClean="0">
                <a:sym typeface="Wingdings"/>
              </a:rPr>
              <a:t>Es können statische Methoden und Interface-Methoden verwendet werden</a:t>
            </a:r>
          </a:p>
          <a:p>
            <a:pPr lvl="1"/>
            <a:r>
              <a:rPr lang="de-DE" dirty="0" smtClean="0">
                <a:sym typeface="Wingdings"/>
              </a:rPr>
              <a:t>Sie können normal implementiert werden</a:t>
            </a:r>
          </a:p>
          <a:p>
            <a:pPr lvl="1"/>
            <a:r>
              <a:rPr lang="de-DE" dirty="0" smtClean="0">
                <a:sym typeface="Wingdings"/>
              </a:rPr>
              <a:t>Erweiterung von APIs möglich, ohne Code zu zerstören – siehe </a:t>
            </a:r>
            <a:r>
              <a:rPr lang="de-DE" dirty="0" err="1" smtClean="0">
                <a:sym typeface="Wingdings"/>
              </a:rPr>
              <a:t>Collections</a:t>
            </a:r>
            <a:r>
              <a:rPr lang="de-DE" dirty="0" smtClean="0">
                <a:sym typeface="Wingdings"/>
              </a:rPr>
              <a:t>-Framework</a:t>
            </a:r>
          </a:p>
          <a:p>
            <a:endParaRPr lang="de-DE" dirty="0">
              <a:sym typeface="Wingdings"/>
            </a:endParaRPr>
          </a:p>
          <a:p>
            <a:r>
              <a:rPr lang="de-DE" dirty="0" smtClean="0">
                <a:sym typeface="Wingdings"/>
              </a:rPr>
              <a:t>Mehrfachvererbung light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3A9C1C2-BE46-C445-BDD9-8AB7CCD2F82E}" type="slidenum">
              <a:rPr lang="de-DE" smtClean="0"/>
              <a:pPr>
                <a:defRPr/>
              </a:pPr>
              <a:t>30</a:t>
            </a:fld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F6645965-100D-49B6-9064-0AB9F3734612}" type="datetime1">
              <a:rPr lang="de-DE" smtClean="0"/>
              <a:t>27.04.15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Cassini Consulting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379151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latin typeface="Source Code Pro"/>
                <a:cs typeface="Source Code Pro"/>
              </a:rPr>
              <a:t>d</a:t>
            </a:r>
            <a:r>
              <a:rPr lang="de-DE" dirty="0" err="1" smtClean="0">
                <a:latin typeface="Source Code Pro"/>
                <a:cs typeface="Source Code Pro"/>
              </a:rPr>
              <a:t>efault</a:t>
            </a:r>
            <a:r>
              <a:rPr lang="de-DE" dirty="0" smtClean="0"/>
              <a:t> in Interfaces</a:t>
            </a:r>
            <a:endParaRPr lang="de-DE" i="1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3A9C1C2-BE46-C445-BDD9-8AB7CCD2F82E}" type="slidenum">
              <a:rPr lang="de-DE" smtClean="0"/>
              <a:pPr>
                <a:defRPr/>
              </a:pPr>
              <a:t>31</a:t>
            </a:fld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F6645965-100D-49B6-9064-0AB9F3734612}" type="datetime1">
              <a:rPr lang="de-DE" smtClean="0"/>
              <a:t>27.04.15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Cassini Consulting</a:t>
            </a:r>
            <a:endParaRPr lang="de-DE" dirty="0"/>
          </a:p>
        </p:txBody>
      </p:sp>
      <p:sp>
        <p:nvSpPr>
          <p:cNvPr id="11" name="Inhaltsplatzhalter 10"/>
          <p:cNvSpPr>
            <a:spLocks noGrp="1"/>
          </p:cNvSpPr>
          <p:nvPr>
            <p:ph sz="quarter" idx="13"/>
          </p:nvPr>
        </p:nvSpPr>
        <p:spPr>
          <a:xfrm>
            <a:off x="392400" y="2564904"/>
            <a:ext cx="5040560" cy="36004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pPr marL="0" indent="0">
              <a:buNone/>
            </a:pPr>
            <a:r>
              <a:rPr lang="de-DE" sz="1000" b="1" dirty="0" err="1">
                <a:solidFill>
                  <a:srgbClr val="992600"/>
                </a:solidFill>
                <a:latin typeface="Source Code Pro"/>
                <a:cs typeface="Source Code Pro"/>
              </a:rPr>
              <a:t>public</a:t>
            </a:r>
            <a:r>
              <a:rPr lang="de-DE" sz="1000" b="1" dirty="0">
                <a:solidFill>
                  <a:srgbClr val="992600"/>
                </a:solidFill>
                <a:latin typeface="Source Code Pro"/>
                <a:cs typeface="Source Code Pro"/>
              </a:rPr>
              <a:t> </a:t>
            </a:r>
            <a:r>
              <a:rPr lang="de-DE" sz="1000" b="1" dirty="0" err="1">
                <a:solidFill>
                  <a:srgbClr val="992600"/>
                </a:solidFill>
                <a:latin typeface="Source Code Pro"/>
                <a:cs typeface="Source Code Pro"/>
              </a:rPr>
              <a:t>interface</a:t>
            </a:r>
            <a:r>
              <a:rPr lang="de-DE" sz="1000" b="1" dirty="0">
                <a:solidFill>
                  <a:srgbClr val="992600"/>
                </a:solidFill>
                <a:latin typeface="Source Code Pro"/>
                <a:cs typeface="Source Code Pro"/>
              </a:rPr>
              <a:t> </a:t>
            </a:r>
            <a:r>
              <a:rPr lang="de-DE" sz="1000" dirty="0" err="1">
                <a:latin typeface="Source Code Pro"/>
                <a:cs typeface="Source Code Pro"/>
              </a:rPr>
              <a:t>Collection</a:t>
            </a:r>
            <a:r>
              <a:rPr lang="de-DE" sz="1000" dirty="0">
                <a:latin typeface="Source Code Pro"/>
                <a:cs typeface="Source Code Pro"/>
              </a:rPr>
              <a:t>&lt;E&gt; </a:t>
            </a:r>
            <a:r>
              <a:rPr lang="de-DE" sz="1000" b="1" dirty="0" err="1">
                <a:solidFill>
                  <a:srgbClr val="992600"/>
                </a:solidFill>
                <a:latin typeface="Source Code Pro"/>
                <a:cs typeface="Source Code Pro"/>
              </a:rPr>
              <a:t>extends</a:t>
            </a:r>
            <a:r>
              <a:rPr lang="de-DE" sz="1000" b="1" dirty="0">
                <a:solidFill>
                  <a:srgbClr val="992600"/>
                </a:solidFill>
                <a:latin typeface="Source Code Pro"/>
                <a:cs typeface="Source Code Pro"/>
              </a:rPr>
              <a:t> </a:t>
            </a:r>
            <a:r>
              <a:rPr lang="de-DE" sz="1000" dirty="0" err="1">
                <a:latin typeface="Source Code Pro"/>
                <a:cs typeface="Source Code Pro"/>
              </a:rPr>
              <a:t>Iterable</a:t>
            </a:r>
            <a:r>
              <a:rPr lang="de-DE" sz="1000" dirty="0">
                <a:latin typeface="Source Code Pro"/>
                <a:cs typeface="Source Code Pro"/>
              </a:rPr>
              <a:t>&lt;E&gt; {</a:t>
            </a:r>
            <a:endParaRPr lang="de-DE" sz="1000" dirty="0" smtClean="0"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de-DE" sz="1000" dirty="0">
                <a:latin typeface="Source Code Pro"/>
                <a:cs typeface="Source Code Pro"/>
              </a:rPr>
              <a:t> </a:t>
            </a:r>
            <a:r>
              <a:rPr lang="de-DE" sz="1000" dirty="0" smtClean="0">
                <a:latin typeface="Source Code Pro"/>
                <a:cs typeface="Source Code Pro"/>
              </a:rPr>
              <a:t> (</a:t>
            </a:r>
            <a:r>
              <a:rPr lang="de-DE" sz="1000" dirty="0">
                <a:latin typeface="Source Code Pro"/>
                <a:cs typeface="Source Code Pro"/>
              </a:rPr>
              <a:t>...)</a:t>
            </a:r>
          </a:p>
          <a:p>
            <a:pPr marL="0" indent="0">
              <a:buNone/>
            </a:pPr>
            <a:r>
              <a:rPr lang="de-DE" sz="1000" dirty="0">
                <a:latin typeface="Source Code Pro"/>
                <a:cs typeface="Source Code Pro"/>
              </a:rPr>
              <a:t> </a:t>
            </a:r>
            <a:r>
              <a:rPr lang="de-DE" sz="1000" dirty="0" smtClean="0">
                <a:latin typeface="Source Code Pro"/>
                <a:cs typeface="Source Code Pro"/>
              </a:rPr>
              <a:t> </a:t>
            </a:r>
            <a:r>
              <a:rPr lang="de-DE" sz="1000" b="1" dirty="0" err="1" smtClean="0">
                <a:latin typeface="Source Code Pro"/>
                <a:cs typeface="Source Code Pro"/>
              </a:rPr>
              <a:t>default</a:t>
            </a:r>
            <a:r>
              <a:rPr lang="de-DE" sz="1000" dirty="0" smtClean="0">
                <a:latin typeface="Source Code Pro"/>
                <a:cs typeface="Source Code Pro"/>
              </a:rPr>
              <a:t> </a:t>
            </a:r>
            <a:r>
              <a:rPr lang="de-DE" sz="1000" dirty="0">
                <a:latin typeface="Source Code Pro"/>
                <a:cs typeface="Source Code Pro"/>
              </a:rPr>
              <a:t>Stream&lt;E&gt; </a:t>
            </a:r>
            <a:r>
              <a:rPr lang="de-DE" sz="1000" dirty="0" err="1">
                <a:latin typeface="Source Code Pro"/>
                <a:cs typeface="Source Code Pro"/>
              </a:rPr>
              <a:t>stream</a:t>
            </a:r>
            <a:r>
              <a:rPr lang="de-DE" sz="1000" dirty="0">
                <a:latin typeface="Source Code Pro"/>
                <a:cs typeface="Source Code Pro"/>
              </a:rPr>
              <a:t>() {</a:t>
            </a:r>
          </a:p>
          <a:p>
            <a:pPr marL="0" indent="0">
              <a:buNone/>
            </a:pPr>
            <a:r>
              <a:rPr lang="de-DE" sz="1000" dirty="0" smtClean="0">
                <a:latin typeface="Source Code Pro"/>
                <a:cs typeface="Source Code Pro"/>
              </a:rPr>
              <a:t>    </a:t>
            </a:r>
            <a:r>
              <a:rPr lang="de-DE" sz="1000" b="1" dirty="0" err="1">
                <a:solidFill>
                  <a:srgbClr val="992600"/>
                </a:solidFill>
                <a:latin typeface="Source Code Pro"/>
                <a:cs typeface="Source Code Pro"/>
              </a:rPr>
              <a:t>return</a:t>
            </a:r>
            <a:r>
              <a:rPr lang="de-DE" sz="1000" dirty="0">
                <a:solidFill>
                  <a:srgbClr val="992600"/>
                </a:solidFill>
                <a:latin typeface="Source Code Pro"/>
                <a:cs typeface="Source Code Pro"/>
              </a:rPr>
              <a:t> </a:t>
            </a:r>
            <a:r>
              <a:rPr lang="de-DE" sz="1000" dirty="0" err="1">
                <a:latin typeface="Source Code Pro"/>
                <a:cs typeface="Source Code Pro"/>
              </a:rPr>
              <a:t>StreamSupport.</a:t>
            </a:r>
            <a:r>
              <a:rPr lang="de-DE" sz="1000" i="1" dirty="0" err="1">
                <a:latin typeface="Source Code Pro"/>
                <a:cs typeface="Source Code Pro"/>
              </a:rPr>
              <a:t>stream</a:t>
            </a:r>
            <a:r>
              <a:rPr lang="de-DE" sz="1000" dirty="0">
                <a:latin typeface="Source Code Pro"/>
                <a:cs typeface="Source Code Pro"/>
              </a:rPr>
              <a:t>(</a:t>
            </a:r>
            <a:r>
              <a:rPr lang="de-DE" sz="1000" dirty="0" err="1">
                <a:latin typeface="Source Code Pro"/>
                <a:cs typeface="Source Code Pro"/>
              </a:rPr>
              <a:t>spliterator</a:t>
            </a:r>
            <a:r>
              <a:rPr lang="de-DE" sz="1000" dirty="0">
                <a:latin typeface="Source Code Pro"/>
                <a:cs typeface="Source Code Pro"/>
              </a:rPr>
              <a:t>(), </a:t>
            </a:r>
            <a:r>
              <a:rPr lang="de-DE" sz="1000" b="1" dirty="0" err="1">
                <a:solidFill>
                  <a:srgbClr val="992600"/>
                </a:solidFill>
                <a:latin typeface="Source Code Pro"/>
                <a:cs typeface="Source Code Pro"/>
              </a:rPr>
              <a:t>false</a:t>
            </a:r>
            <a:r>
              <a:rPr lang="de-DE" sz="1000" dirty="0">
                <a:latin typeface="Source Code Pro"/>
                <a:cs typeface="Source Code Pro"/>
              </a:rPr>
              <a:t>);</a:t>
            </a:r>
          </a:p>
          <a:p>
            <a:pPr marL="0" indent="0">
              <a:buNone/>
            </a:pPr>
            <a:r>
              <a:rPr lang="de-DE" sz="1000" dirty="0" smtClean="0">
                <a:latin typeface="Source Code Pro"/>
                <a:cs typeface="Source Code Pro"/>
              </a:rPr>
              <a:t>  }</a:t>
            </a:r>
            <a:endParaRPr lang="de-DE" sz="1000" dirty="0"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de-DE" sz="1000" dirty="0" smtClean="0">
                <a:latin typeface="Source Code Pro"/>
                <a:cs typeface="Source Code Pro"/>
              </a:rPr>
              <a:t>  (...)</a:t>
            </a:r>
            <a:endParaRPr lang="de-DE" sz="1000" dirty="0"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de-DE" sz="1000" dirty="0" smtClean="0">
                <a:latin typeface="Source Code Pro"/>
                <a:cs typeface="Source Code Pro"/>
              </a:rPr>
              <a:t>  </a:t>
            </a:r>
            <a:r>
              <a:rPr lang="de-DE" sz="1000" b="1" dirty="0" err="1" smtClean="0">
                <a:latin typeface="Source Code Pro"/>
                <a:cs typeface="Source Code Pro"/>
              </a:rPr>
              <a:t>default</a:t>
            </a:r>
            <a:r>
              <a:rPr lang="de-DE" sz="1000" dirty="0" smtClean="0">
                <a:latin typeface="Source Code Pro"/>
                <a:cs typeface="Source Code Pro"/>
              </a:rPr>
              <a:t> </a:t>
            </a:r>
            <a:r>
              <a:rPr lang="de-DE" sz="1000" b="1" dirty="0" err="1">
                <a:solidFill>
                  <a:srgbClr val="992600"/>
                </a:solidFill>
                <a:latin typeface="Source Code Pro"/>
                <a:cs typeface="Source Code Pro"/>
              </a:rPr>
              <a:t>boolean</a:t>
            </a:r>
            <a:r>
              <a:rPr lang="de-DE" sz="1000" dirty="0">
                <a:solidFill>
                  <a:srgbClr val="992600"/>
                </a:solidFill>
                <a:latin typeface="Source Code Pro"/>
                <a:cs typeface="Source Code Pro"/>
              </a:rPr>
              <a:t> </a:t>
            </a:r>
            <a:r>
              <a:rPr lang="de-DE" sz="1000" dirty="0" err="1">
                <a:latin typeface="Source Code Pro"/>
                <a:cs typeface="Source Code Pro"/>
              </a:rPr>
              <a:t>removeIf</a:t>
            </a:r>
            <a:r>
              <a:rPr lang="de-DE" sz="1000" dirty="0">
                <a:latin typeface="Source Code Pro"/>
                <a:cs typeface="Source Code Pro"/>
              </a:rPr>
              <a:t>(</a:t>
            </a:r>
            <a:r>
              <a:rPr lang="de-DE" sz="1000" dirty="0" err="1">
                <a:latin typeface="Source Code Pro"/>
                <a:cs typeface="Source Code Pro"/>
              </a:rPr>
              <a:t>Predicate</a:t>
            </a:r>
            <a:r>
              <a:rPr lang="de-DE" sz="1000" dirty="0">
                <a:latin typeface="Source Code Pro"/>
                <a:cs typeface="Source Code Pro"/>
              </a:rPr>
              <a:t>&lt;? </a:t>
            </a:r>
            <a:r>
              <a:rPr lang="de-DE" sz="1000" b="1" dirty="0">
                <a:solidFill>
                  <a:srgbClr val="992600"/>
                </a:solidFill>
                <a:latin typeface="Source Code Pro"/>
                <a:cs typeface="Source Code Pro"/>
              </a:rPr>
              <a:t>super</a:t>
            </a:r>
            <a:r>
              <a:rPr lang="de-DE" sz="1000" dirty="0">
                <a:solidFill>
                  <a:srgbClr val="992600"/>
                </a:solidFill>
                <a:latin typeface="Source Code Pro"/>
                <a:cs typeface="Source Code Pro"/>
              </a:rPr>
              <a:t> </a:t>
            </a:r>
            <a:r>
              <a:rPr lang="de-DE" sz="1000" dirty="0">
                <a:latin typeface="Source Code Pro"/>
                <a:cs typeface="Source Code Pro"/>
              </a:rPr>
              <a:t>E&gt; </a:t>
            </a:r>
            <a:r>
              <a:rPr lang="de-DE" sz="1000" dirty="0" err="1">
                <a:latin typeface="Source Code Pro"/>
                <a:cs typeface="Source Code Pro"/>
              </a:rPr>
              <a:t>filter</a:t>
            </a:r>
            <a:r>
              <a:rPr lang="de-DE" sz="1000" dirty="0">
                <a:latin typeface="Source Code Pro"/>
                <a:cs typeface="Source Code Pro"/>
              </a:rPr>
              <a:t>) {</a:t>
            </a:r>
          </a:p>
          <a:p>
            <a:pPr marL="0" indent="0">
              <a:buNone/>
            </a:pPr>
            <a:r>
              <a:rPr lang="de-DE" sz="1000" dirty="0">
                <a:latin typeface="Source Code Pro"/>
                <a:cs typeface="Source Code Pro"/>
              </a:rPr>
              <a:t>  </a:t>
            </a:r>
            <a:r>
              <a:rPr lang="de-DE" sz="1000" dirty="0" smtClean="0">
                <a:latin typeface="Source Code Pro"/>
                <a:cs typeface="Source Code Pro"/>
              </a:rPr>
              <a:t>  </a:t>
            </a:r>
            <a:r>
              <a:rPr lang="de-DE" sz="1000" dirty="0" err="1" smtClean="0">
                <a:latin typeface="Source Code Pro"/>
                <a:cs typeface="Source Code Pro"/>
              </a:rPr>
              <a:t>Objects.</a:t>
            </a:r>
            <a:r>
              <a:rPr lang="de-DE" sz="1000" i="1" dirty="0" err="1" smtClean="0">
                <a:latin typeface="Source Code Pro"/>
                <a:cs typeface="Source Code Pro"/>
              </a:rPr>
              <a:t>requireNonNull</a:t>
            </a:r>
            <a:r>
              <a:rPr lang="de-DE" sz="1000" dirty="0">
                <a:latin typeface="Source Code Pro"/>
                <a:cs typeface="Source Code Pro"/>
              </a:rPr>
              <a:t>(</a:t>
            </a:r>
            <a:r>
              <a:rPr lang="de-DE" sz="1000" dirty="0" err="1">
                <a:latin typeface="Source Code Pro"/>
                <a:cs typeface="Source Code Pro"/>
              </a:rPr>
              <a:t>filter</a:t>
            </a:r>
            <a:r>
              <a:rPr lang="de-DE" sz="1000" dirty="0">
                <a:latin typeface="Source Code Pro"/>
                <a:cs typeface="Source Code Pro"/>
              </a:rPr>
              <a:t>);</a:t>
            </a:r>
          </a:p>
          <a:p>
            <a:pPr marL="0" indent="0">
              <a:buNone/>
            </a:pPr>
            <a:r>
              <a:rPr lang="de-DE" sz="1000" dirty="0">
                <a:latin typeface="Source Code Pro"/>
                <a:cs typeface="Source Code Pro"/>
              </a:rPr>
              <a:t>    </a:t>
            </a:r>
            <a:r>
              <a:rPr lang="de-DE" sz="1000" b="1" dirty="0" err="1" smtClean="0">
                <a:solidFill>
                  <a:srgbClr val="992600"/>
                </a:solidFill>
                <a:latin typeface="Source Code Pro"/>
                <a:cs typeface="Source Code Pro"/>
              </a:rPr>
              <a:t>boolean</a:t>
            </a:r>
            <a:r>
              <a:rPr lang="de-DE" sz="1000" dirty="0" smtClean="0">
                <a:solidFill>
                  <a:srgbClr val="992600"/>
                </a:solidFill>
                <a:latin typeface="Source Code Pro"/>
                <a:cs typeface="Source Code Pro"/>
              </a:rPr>
              <a:t> </a:t>
            </a:r>
            <a:r>
              <a:rPr lang="de-DE" sz="1000" dirty="0" err="1">
                <a:latin typeface="Source Code Pro"/>
                <a:cs typeface="Source Code Pro"/>
              </a:rPr>
              <a:t>removed</a:t>
            </a:r>
            <a:r>
              <a:rPr lang="de-DE" sz="1000" dirty="0">
                <a:latin typeface="Source Code Pro"/>
                <a:cs typeface="Source Code Pro"/>
              </a:rPr>
              <a:t> = </a:t>
            </a:r>
            <a:r>
              <a:rPr lang="de-DE" sz="1000" b="1" dirty="0" err="1">
                <a:solidFill>
                  <a:srgbClr val="992600"/>
                </a:solidFill>
                <a:latin typeface="Source Code Pro"/>
                <a:cs typeface="Source Code Pro"/>
              </a:rPr>
              <a:t>false</a:t>
            </a:r>
            <a:r>
              <a:rPr lang="de-DE" sz="1000" dirty="0">
                <a:latin typeface="Source Code Pro"/>
                <a:cs typeface="Source Code Pro"/>
              </a:rPr>
              <a:t>;</a:t>
            </a:r>
          </a:p>
          <a:p>
            <a:pPr marL="0" indent="0">
              <a:buNone/>
            </a:pPr>
            <a:r>
              <a:rPr lang="de-DE" sz="1000" dirty="0">
                <a:latin typeface="Source Code Pro"/>
                <a:cs typeface="Source Code Pro"/>
              </a:rPr>
              <a:t>    </a:t>
            </a:r>
            <a:r>
              <a:rPr lang="de-DE" sz="1000" b="1" dirty="0" smtClean="0">
                <a:solidFill>
                  <a:srgbClr val="992600"/>
                </a:solidFill>
                <a:latin typeface="Source Code Pro"/>
                <a:cs typeface="Source Code Pro"/>
              </a:rPr>
              <a:t>final</a:t>
            </a:r>
            <a:r>
              <a:rPr lang="de-DE" sz="1000" dirty="0" smtClean="0">
                <a:solidFill>
                  <a:srgbClr val="992600"/>
                </a:solidFill>
                <a:latin typeface="Source Code Pro"/>
                <a:cs typeface="Source Code Pro"/>
              </a:rPr>
              <a:t> </a:t>
            </a:r>
            <a:r>
              <a:rPr lang="de-DE" sz="1000" dirty="0" err="1">
                <a:latin typeface="Source Code Pro"/>
                <a:cs typeface="Source Code Pro"/>
              </a:rPr>
              <a:t>Iterator</a:t>
            </a:r>
            <a:r>
              <a:rPr lang="de-DE" sz="1000" dirty="0">
                <a:latin typeface="Source Code Pro"/>
                <a:cs typeface="Source Code Pro"/>
              </a:rPr>
              <a:t>&lt;E&gt; </a:t>
            </a:r>
            <a:r>
              <a:rPr lang="de-DE" sz="1000" dirty="0" err="1">
                <a:latin typeface="Source Code Pro"/>
                <a:cs typeface="Source Code Pro"/>
              </a:rPr>
              <a:t>each</a:t>
            </a:r>
            <a:r>
              <a:rPr lang="de-DE" sz="1000" dirty="0">
                <a:latin typeface="Source Code Pro"/>
                <a:cs typeface="Source Code Pro"/>
              </a:rPr>
              <a:t> = </a:t>
            </a:r>
            <a:r>
              <a:rPr lang="de-DE" sz="1000" dirty="0" err="1">
                <a:latin typeface="Source Code Pro"/>
                <a:cs typeface="Source Code Pro"/>
              </a:rPr>
              <a:t>iterator</a:t>
            </a:r>
            <a:r>
              <a:rPr lang="de-DE" sz="1000" dirty="0">
                <a:latin typeface="Source Code Pro"/>
                <a:cs typeface="Source Code Pro"/>
              </a:rPr>
              <a:t>();</a:t>
            </a:r>
          </a:p>
          <a:p>
            <a:pPr marL="0" indent="0">
              <a:buNone/>
            </a:pPr>
            <a:r>
              <a:rPr lang="en-US" sz="1000" dirty="0">
                <a:latin typeface="Source Code Pro"/>
                <a:cs typeface="Source Code Pro"/>
              </a:rPr>
              <a:t>  </a:t>
            </a:r>
            <a:r>
              <a:rPr lang="en-US" sz="1000" dirty="0" smtClean="0">
                <a:latin typeface="Source Code Pro"/>
                <a:cs typeface="Source Code Pro"/>
              </a:rPr>
              <a:t>  </a:t>
            </a:r>
            <a:r>
              <a:rPr lang="en-US" sz="1000" b="1" dirty="0" smtClean="0">
                <a:solidFill>
                  <a:srgbClr val="992600"/>
                </a:solidFill>
                <a:latin typeface="Source Code Pro"/>
                <a:cs typeface="Source Code Pro"/>
              </a:rPr>
              <a:t>while</a:t>
            </a:r>
            <a:r>
              <a:rPr lang="en-US" sz="1000" dirty="0" smtClean="0">
                <a:solidFill>
                  <a:srgbClr val="992600"/>
                </a:solidFill>
                <a:latin typeface="Source Code Pro"/>
                <a:cs typeface="Source Code Pro"/>
              </a:rPr>
              <a:t> </a:t>
            </a:r>
            <a:r>
              <a:rPr lang="en-US" sz="1000" dirty="0">
                <a:latin typeface="Source Code Pro"/>
                <a:cs typeface="Source Code Pro"/>
              </a:rPr>
              <a:t>(</a:t>
            </a:r>
            <a:r>
              <a:rPr lang="en-US" sz="1000" dirty="0" err="1">
                <a:latin typeface="Source Code Pro"/>
                <a:cs typeface="Source Code Pro"/>
              </a:rPr>
              <a:t>each.hasNext</a:t>
            </a:r>
            <a:r>
              <a:rPr lang="en-US" sz="1000" dirty="0">
                <a:latin typeface="Source Code Pro"/>
                <a:cs typeface="Source Code Pro"/>
              </a:rPr>
              <a:t>()) {</a:t>
            </a:r>
          </a:p>
          <a:p>
            <a:pPr marL="0" indent="0">
              <a:buNone/>
            </a:pPr>
            <a:r>
              <a:rPr lang="en-US" sz="1000" dirty="0">
                <a:latin typeface="Source Code Pro"/>
                <a:cs typeface="Source Code Pro"/>
              </a:rPr>
              <a:t>  </a:t>
            </a:r>
            <a:r>
              <a:rPr lang="en-US" sz="1000" dirty="0" smtClean="0">
                <a:latin typeface="Source Code Pro"/>
                <a:cs typeface="Source Code Pro"/>
              </a:rPr>
              <a:t>    </a:t>
            </a:r>
            <a:r>
              <a:rPr lang="en-US" sz="1000" b="1" dirty="0" smtClean="0">
                <a:solidFill>
                  <a:srgbClr val="992600"/>
                </a:solidFill>
                <a:latin typeface="Source Code Pro"/>
                <a:cs typeface="Source Code Pro"/>
              </a:rPr>
              <a:t>if</a:t>
            </a:r>
            <a:r>
              <a:rPr lang="en-US" sz="1000" dirty="0" smtClean="0">
                <a:solidFill>
                  <a:srgbClr val="992600"/>
                </a:solidFill>
                <a:latin typeface="Source Code Pro"/>
                <a:cs typeface="Source Code Pro"/>
              </a:rPr>
              <a:t> </a:t>
            </a:r>
            <a:r>
              <a:rPr lang="en-US" sz="1000" dirty="0">
                <a:latin typeface="Source Code Pro"/>
                <a:cs typeface="Source Code Pro"/>
              </a:rPr>
              <a:t>(</a:t>
            </a:r>
            <a:r>
              <a:rPr lang="en-US" sz="1000" dirty="0" err="1">
                <a:latin typeface="Source Code Pro"/>
                <a:cs typeface="Source Code Pro"/>
              </a:rPr>
              <a:t>filter.test</a:t>
            </a:r>
            <a:r>
              <a:rPr lang="en-US" sz="1000" dirty="0">
                <a:latin typeface="Source Code Pro"/>
                <a:cs typeface="Source Code Pro"/>
              </a:rPr>
              <a:t>(</a:t>
            </a:r>
            <a:r>
              <a:rPr lang="en-US" sz="1000" dirty="0" err="1">
                <a:latin typeface="Source Code Pro"/>
                <a:cs typeface="Source Code Pro"/>
              </a:rPr>
              <a:t>each.next</a:t>
            </a:r>
            <a:r>
              <a:rPr lang="en-US" sz="1000" dirty="0">
                <a:latin typeface="Source Code Pro"/>
                <a:cs typeface="Source Code Pro"/>
              </a:rPr>
              <a:t>())) {</a:t>
            </a:r>
          </a:p>
          <a:p>
            <a:pPr marL="0" indent="0">
              <a:buNone/>
            </a:pPr>
            <a:r>
              <a:rPr lang="en-US" sz="1000" dirty="0">
                <a:latin typeface="Source Code Pro"/>
                <a:cs typeface="Source Code Pro"/>
              </a:rPr>
              <a:t>  </a:t>
            </a:r>
            <a:r>
              <a:rPr lang="en-US" sz="1000" dirty="0" smtClean="0">
                <a:latin typeface="Source Code Pro"/>
                <a:cs typeface="Source Code Pro"/>
              </a:rPr>
              <a:t>      </a:t>
            </a:r>
            <a:r>
              <a:rPr lang="en-US" sz="1000" dirty="0" err="1" smtClean="0">
                <a:latin typeface="Source Code Pro"/>
                <a:cs typeface="Source Code Pro"/>
              </a:rPr>
              <a:t>each.remove</a:t>
            </a:r>
            <a:r>
              <a:rPr lang="en-US" sz="1000" dirty="0">
                <a:latin typeface="Source Code Pro"/>
                <a:cs typeface="Source Code Pro"/>
              </a:rPr>
              <a:t>();</a:t>
            </a:r>
          </a:p>
          <a:p>
            <a:pPr marL="0" indent="0">
              <a:buNone/>
            </a:pPr>
            <a:r>
              <a:rPr lang="en-US" sz="1000" dirty="0">
                <a:latin typeface="Source Code Pro"/>
                <a:cs typeface="Source Code Pro"/>
              </a:rPr>
              <a:t>  </a:t>
            </a:r>
            <a:r>
              <a:rPr lang="en-US" sz="1000" dirty="0" smtClean="0">
                <a:latin typeface="Source Code Pro"/>
                <a:cs typeface="Source Code Pro"/>
              </a:rPr>
              <a:t>      </a:t>
            </a:r>
            <a:r>
              <a:rPr lang="en-US" sz="1000" dirty="0">
                <a:latin typeface="Source Code Pro"/>
                <a:cs typeface="Source Code Pro"/>
              </a:rPr>
              <a:t>removed = </a:t>
            </a:r>
            <a:r>
              <a:rPr lang="en-US" sz="1000" b="1" dirty="0">
                <a:solidFill>
                  <a:srgbClr val="992600"/>
                </a:solidFill>
                <a:latin typeface="Source Code Pro"/>
                <a:cs typeface="Source Code Pro"/>
              </a:rPr>
              <a:t>true</a:t>
            </a:r>
            <a:r>
              <a:rPr lang="en-US" sz="1000" dirty="0">
                <a:latin typeface="Source Code Pro"/>
                <a:cs typeface="Source Code Pro"/>
              </a:rPr>
              <a:t>;</a:t>
            </a:r>
          </a:p>
          <a:p>
            <a:pPr marL="0" indent="0">
              <a:buNone/>
            </a:pPr>
            <a:r>
              <a:rPr lang="en-US" sz="1000" dirty="0">
                <a:latin typeface="Source Code Pro"/>
                <a:cs typeface="Source Code Pro"/>
              </a:rPr>
              <a:t>  </a:t>
            </a:r>
            <a:r>
              <a:rPr lang="en-US" sz="1000" dirty="0" smtClean="0">
                <a:latin typeface="Source Code Pro"/>
                <a:cs typeface="Source Code Pro"/>
              </a:rPr>
              <a:t>    }</a:t>
            </a:r>
            <a:endParaRPr lang="en-US" sz="1000" dirty="0"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en-US" sz="1000" dirty="0">
                <a:latin typeface="Source Code Pro"/>
                <a:cs typeface="Source Code Pro"/>
              </a:rPr>
              <a:t>  </a:t>
            </a:r>
            <a:r>
              <a:rPr lang="en-US" sz="1000" dirty="0" smtClean="0">
                <a:latin typeface="Source Code Pro"/>
                <a:cs typeface="Source Code Pro"/>
              </a:rPr>
              <a:t>  }</a:t>
            </a:r>
            <a:endParaRPr lang="en-US" sz="1000" dirty="0"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en-US" sz="1000" dirty="0">
                <a:latin typeface="Source Code Pro"/>
                <a:cs typeface="Source Code Pro"/>
              </a:rPr>
              <a:t>  </a:t>
            </a:r>
            <a:r>
              <a:rPr lang="en-US" sz="1000" dirty="0" smtClean="0">
                <a:latin typeface="Source Code Pro"/>
                <a:cs typeface="Source Code Pro"/>
              </a:rPr>
              <a:t>  </a:t>
            </a:r>
            <a:r>
              <a:rPr lang="en-US" sz="1000" b="1" dirty="0" smtClean="0">
                <a:solidFill>
                  <a:srgbClr val="992600"/>
                </a:solidFill>
                <a:latin typeface="Source Code Pro"/>
                <a:cs typeface="Source Code Pro"/>
              </a:rPr>
              <a:t>return</a:t>
            </a:r>
            <a:r>
              <a:rPr lang="en-US" sz="1000" dirty="0" smtClean="0">
                <a:solidFill>
                  <a:srgbClr val="992600"/>
                </a:solidFill>
                <a:latin typeface="Source Code Pro"/>
                <a:cs typeface="Source Code Pro"/>
              </a:rPr>
              <a:t> </a:t>
            </a:r>
            <a:r>
              <a:rPr lang="en-US" sz="1000" dirty="0">
                <a:latin typeface="Source Code Pro"/>
                <a:cs typeface="Source Code Pro"/>
              </a:rPr>
              <a:t>removed;</a:t>
            </a:r>
          </a:p>
          <a:p>
            <a:pPr marL="0" indent="0">
              <a:buNone/>
            </a:pPr>
            <a:r>
              <a:rPr lang="en-US" sz="1000" dirty="0">
                <a:latin typeface="Source Code Pro"/>
                <a:cs typeface="Source Code Pro"/>
              </a:rPr>
              <a:t> </a:t>
            </a:r>
            <a:r>
              <a:rPr lang="en-US" sz="1000" dirty="0" smtClean="0">
                <a:latin typeface="Source Code Pro"/>
                <a:cs typeface="Source Code Pro"/>
              </a:rPr>
              <a:t> }</a:t>
            </a:r>
          </a:p>
          <a:p>
            <a:pPr marL="0" indent="0">
              <a:buNone/>
            </a:pPr>
            <a:r>
              <a:rPr lang="en-US" sz="1000" dirty="0" smtClean="0">
                <a:latin typeface="Source Code Pro"/>
                <a:cs typeface="Source Code Pro"/>
              </a:rPr>
              <a:t>}</a:t>
            </a:r>
            <a:endParaRPr lang="de-DE" sz="1000" dirty="0">
              <a:latin typeface="Source Code Pro"/>
              <a:cs typeface="Source Code Pro"/>
            </a:endParaRPr>
          </a:p>
        </p:txBody>
      </p:sp>
      <p:sp>
        <p:nvSpPr>
          <p:cNvPr id="12" name="Inhaltsplatzhalter 10"/>
          <p:cNvSpPr txBox="1">
            <a:spLocks/>
          </p:cNvSpPr>
          <p:nvPr/>
        </p:nvSpPr>
        <p:spPr bwMode="auto">
          <a:xfrm>
            <a:off x="392400" y="1268760"/>
            <a:ext cx="5043696" cy="10081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20000"/>
              <a:buBlip>
                <a:blip r:embed="rId2"/>
              </a:buBlip>
              <a:defRPr sz="1600" kern="1200">
                <a:solidFill>
                  <a:schemeClr val="tx1"/>
                </a:solidFill>
                <a:latin typeface="Helvetica Neue"/>
                <a:ea typeface="ＭＳ Ｐゴシック" pitchFamily="-107" charset="-128"/>
                <a:cs typeface="ＭＳ Ｐゴシック" pitchFamily="-107" charset="-128"/>
              </a:defRPr>
            </a:lvl1pPr>
            <a:lvl2pPr marL="712788" indent="-35083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20000"/>
              <a:buBlip>
                <a:blip r:embed="rId2"/>
              </a:buBlip>
              <a:defRPr sz="1600" kern="1200">
                <a:solidFill>
                  <a:schemeClr val="tx1"/>
                </a:solidFill>
                <a:latin typeface="Helvetica Neue"/>
                <a:ea typeface="ＭＳ Ｐゴシック" pitchFamily="-107" charset="-128"/>
                <a:cs typeface="+mn-cs"/>
              </a:defRPr>
            </a:lvl2pPr>
            <a:lvl3pPr marL="1073150" indent="-3603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20000"/>
              <a:buBlip>
                <a:blip r:embed="rId2"/>
              </a:buBlip>
              <a:defRPr sz="1600" kern="1200">
                <a:solidFill>
                  <a:schemeClr val="tx1"/>
                </a:solidFill>
                <a:latin typeface="Helvetica Neue"/>
                <a:ea typeface="ＭＳ Ｐゴシック" pitchFamily="-107" charset="-128"/>
                <a:cs typeface="+mn-cs"/>
              </a:defRPr>
            </a:lvl3pPr>
            <a:lvl4pPr marL="1435100" indent="-3619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20000"/>
              <a:buBlip>
                <a:blip r:embed="rId2"/>
              </a:buBlip>
              <a:defRPr sz="1600" kern="1200">
                <a:solidFill>
                  <a:schemeClr val="tx1"/>
                </a:solidFill>
                <a:latin typeface="Helvetica Neue"/>
                <a:ea typeface="ＭＳ Ｐゴシック" pitchFamily="-107" charset="-128"/>
                <a:cs typeface="+mn-cs"/>
              </a:defRPr>
            </a:lvl4pPr>
            <a:lvl5pPr marL="1797050" indent="-3619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20000"/>
              <a:buBlip>
                <a:blip r:embed="rId2"/>
              </a:buBlip>
              <a:defRPr sz="1600" kern="1200">
                <a:solidFill>
                  <a:schemeClr val="tx1"/>
                </a:solidFill>
                <a:latin typeface="Helvetica Neue"/>
                <a:ea typeface="ＭＳ Ｐゴシック" pitchFamily="-107" charset="-128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de-DE" sz="1000" b="1" dirty="0" smtClean="0">
                <a:solidFill>
                  <a:schemeClr val="accent2">
                    <a:lumMod val="75000"/>
                  </a:schemeClr>
                </a:solidFill>
                <a:latin typeface="Source Code Pro"/>
                <a:cs typeface="Source Code Pro"/>
              </a:rPr>
              <a:t>private</a:t>
            </a:r>
            <a:r>
              <a:rPr lang="de-DE" sz="1000" dirty="0" smtClean="0">
                <a:latin typeface="Source Code Pro"/>
                <a:cs typeface="Source Code Pro"/>
              </a:rPr>
              <a:t> </a:t>
            </a:r>
            <a:r>
              <a:rPr lang="de-DE" sz="1000" b="1" dirty="0" err="1" smtClean="0">
                <a:solidFill>
                  <a:srgbClr val="992600"/>
                </a:solidFill>
                <a:latin typeface="Source Code Pro"/>
                <a:cs typeface="Source Code Pro"/>
              </a:rPr>
              <a:t>void</a:t>
            </a:r>
            <a:r>
              <a:rPr lang="de-DE" sz="1000" dirty="0" smtClean="0">
                <a:solidFill>
                  <a:srgbClr val="992600"/>
                </a:solidFill>
                <a:latin typeface="Source Code Pro"/>
                <a:cs typeface="Source Code Pro"/>
              </a:rPr>
              <a:t> </a:t>
            </a:r>
            <a:r>
              <a:rPr lang="de-DE" sz="1000" dirty="0" err="1" smtClean="0">
                <a:latin typeface="Source Code Pro"/>
                <a:cs typeface="Source Code Pro"/>
              </a:rPr>
              <a:t>funWithStreams</a:t>
            </a:r>
            <a:r>
              <a:rPr lang="de-DE" sz="1000" dirty="0" smtClean="0">
                <a:latin typeface="Source Code Pro"/>
                <a:cs typeface="Source Code Pro"/>
              </a:rPr>
              <a:t>() {</a:t>
            </a:r>
          </a:p>
          <a:p>
            <a:pPr marL="0" indent="0">
              <a:buFontTx/>
              <a:buNone/>
            </a:pPr>
            <a:r>
              <a:rPr lang="de-DE" sz="1000" dirty="0">
                <a:latin typeface="Source Code Pro"/>
                <a:cs typeface="Source Code Pro"/>
              </a:rPr>
              <a:t> </a:t>
            </a:r>
            <a:r>
              <a:rPr lang="de-DE" sz="1000" dirty="0" smtClean="0">
                <a:latin typeface="Source Code Pro"/>
                <a:cs typeface="Source Code Pro"/>
              </a:rPr>
              <a:t> List&lt;String&gt; </a:t>
            </a:r>
            <a:r>
              <a:rPr lang="de-DE" sz="1000" dirty="0" err="1" smtClean="0">
                <a:latin typeface="Source Code Pro"/>
                <a:cs typeface="Source Code Pro"/>
              </a:rPr>
              <a:t>myList</a:t>
            </a:r>
            <a:r>
              <a:rPr lang="de-DE" sz="1000" dirty="0" smtClean="0">
                <a:latin typeface="Source Code Pro"/>
                <a:cs typeface="Source Code Pro"/>
              </a:rPr>
              <a:t> = </a:t>
            </a:r>
            <a:r>
              <a:rPr lang="de-DE" sz="1000" b="1" dirty="0" err="1" smtClean="0">
                <a:solidFill>
                  <a:srgbClr val="992600"/>
                </a:solidFill>
                <a:latin typeface="Source Code Pro"/>
                <a:cs typeface="Source Code Pro"/>
              </a:rPr>
              <a:t>new</a:t>
            </a:r>
            <a:r>
              <a:rPr lang="de-DE" sz="1000" dirty="0" smtClean="0">
                <a:solidFill>
                  <a:srgbClr val="992600"/>
                </a:solidFill>
                <a:latin typeface="Source Code Pro"/>
                <a:cs typeface="Source Code Pro"/>
              </a:rPr>
              <a:t> </a:t>
            </a:r>
            <a:r>
              <a:rPr lang="de-DE" sz="1000" dirty="0" err="1" smtClean="0">
                <a:latin typeface="Source Code Pro"/>
                <a:cs typeface="Source Code Pro"/>
              </a:rPr>
              <a:t>ArrayList</a:t>
            </a:r>
            <a:r>
              <a:rPr lang="de-DE" sz="1000" dirty="0" smtClean="0">
                <a:latin typeface="Source Code Pro"/>
                <a:cs typeface="Source Code Pro"/>
              </a:rPr>
              <a:t>&lt;&gt;();</a:t>
            </a:r>
          </a:p>
          <a:p>
            <a:pPr marL="0" indent="0">
              <a:buFontTx/>
              <a:buNone/>
            </a:pPr>
            <a:r>
              <a:rPr lang="de-DE" sz="1000" dirty="0">
                <a:latin typeface="Source Code Pro"/>
                <a:cs typeface="Source Code Pro"/>
              </a:rPr>
              <a:t> </a:t>
            </a:r>
            <a:r>
              <a:rPr lang="de-DE" sz="1000" dirty="0" smtClean="0">
                <a:latin typeface="Source Code Pro"/>
                <a:cs typeface="Source Code Pro"/>
              </a:rPr>
              <a:t> Stream </a:t>
            </a:r>
            <a:r>
              <a:rPr lang="de-DE" sz="1000" dirty="0" err="1" smtClean="0">
                <a:latin typeface="Source Code Pro"/>
                <a:cs typeface="Source Code Pro"/>
              </a:rPr>
              <a:t>myStream</a:t>
            </a:r>
            <a:r>
              <a:rPr lang="de-DE" sz="1000" dirty="0" smtClean="0">
                <a:latin typeface="Source Code Pro"/>
                <a:cs typeface="Source Code Pro"/>
              </a:rPr>
              <a:t> = </a:t>
            </a:r>
            <a:r>
              <a:rPr lang="de-DE" sz="1000" dirty="0" err="1" smtClean="0">
                <a:latin typeface="Source Code Pro"/>
                <a:cs typeface="Source Code Pro"/>
              </a:rPr>
              <a:t>myList.</a:t>
            </a:r>
            <a:r>
              <a:rPr lang="de-DE" sz="1000" b="1" dirty="0" err="1" smtClean="0">
                <a:latin typeface="Source Code Pro"/>
                <a:cs typeface="Source Code Pro"/>
              </a:rPr>
              <a:t>stream</a:t>
            </a:r>
            <a:r>
              <a:rPr lang="de-DE" sz="1000" b="1" dirty="0" smtClean="0">
                <a:latin typeface="Source Code Pro"/>
                <a:cs typeface="Source Code Pro"/>
              </a:rPr>
              <a:t>()</a:t>
            </a:r>
            <a:r>
              <a:rPr lang="de-DE" sz="1000" dirty="0" smtClean="0">
                <a:latin typeface="Source Code Pro"/>
                <a:cs typeface="Source Code Pro"/>
              </a:rPr>
              <a:t>;</a:t>
            </a:r>
          </a:p>
          <a:p>
            <a:pPr marL="0" indent="0">
              <a:buFontTx/>
              <a:buNone/>
            </a:pPr>
            <a:r>
              <a:rPr lang="de-DE" sz="1000" dirty="0">
                <a:latin typeface="Source Code Pro"/>
                <a:cs typeface="Source Code Pro"/>
              </a:rPr>
              <a:t> </a:t>
            </a:r>
            <a:r>
              <a:rPr lang="de-DE" sz="1000" dirty="0" smtClean="0">
                <a:latin typeface="Source Code Pro"/>
                <a:cs typeface="Source Code Pro"/>
              </a:rPr>
              <a:t> (...)</a:t>
            </a:r>
          </a:p>
          <a:p>
            <a:pPr marL="0" indent="0">
              <a:buFontTx/>
              <a:buNone/>
            </a:pPr>
            <a:r>
              <a:rPr lang="de-DE" sz="1000" dirty="0" smtClean="0">
                <a:latin typeface="Source Code Pro"/>
                <a:cs typeface="Source Code Pro"/>
              </a:rPr>
              <a:t>}</a:t>
            </a:r>
          </a:p>
          <a:p>
            <a:pPr marL="0" indent="0">
              <a:buFontTx/>
              <a:buNone/>
            </a:pPr>
            <a:r>
              <a:rPr lang="de-DE" sz="1000" dirty="0" smtClean="0">
                <a:latin typeface="Source Code Pro"/>
                <a:cs typeface="Source Code Pro"/>
              </a:rPr>
              <a:t> </a:t>
            </a:r>
          </a:p>
          <a:p>
            <a:pPr marL="0" indent="0">
              <a:buFontTx/>
              <a:buNone/>
            </a:pPr>
            <a:r>
              <a:rPr lang="de-DE" sz="1000" dirty="0" smtClean="0">
                <a:latin typeface="Source Code Pro"/>
                <a:cs typeface="Source Code Pro"/>
              </a:rPr>
              <a:t>  </a:t>
            </a:r>
            <a:endParaRPr lang="de-DE" sz="1000" dirty="0">
              <a:latin typeface="Source Code Pro"/>
              <a:cs typeface="Source Code Pro"/>
            </a:endParaRPr>
          </a:p>
        </p:txBody>
      </p:sp>
    </p:spTree>
    <p:extLst>
      <p:ext uri="{BB962C8B-B14F-4D97-AF65-F5344CB8AC3E}">
        <p14:creationId xmlns:p14="http://schemas.microsoft.com/office/powerpoint/2010/main" val="29275802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Welches </a:t>
            </a:r>
            <a:r>
              <a:rPr lang="de-DE" dirty="0" err="1" smtClean="0">
                <a:latin typeface="Source Code Pro"/>
                <a:cs typeface="Source Code Pro"/>
              </a:rPr>
              <a:t>default</a:t>
            </a:r>
            <a:r>
              <a:rPr lang="de-DE" dirty="0" smtClean="0"/>
              <a:t> gewinnt?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3A9C1C2-BE46-C445-BDD9-8AB7CCD2F82E}" type="slidenum">
              <a:rPr lang="de-DE" smtClean="0"/>
              <a:pPr>
                <a:defRPr/>
              </a:pPr>
              <a:t>32</a:t>
            </a:fld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F6645965-100D-49B6-9064-0AB9F3734612}" type="datetime1">
              <a:rPr lang="de-DE" smtClean="0"/>
              <a:t>27.04.15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Cassini Consulting</a:t>
            </a:r>
            <a:endParaRPr lang="de-DE" dirty="0"/>
          </a:p>
        </p:txBody>
      </p:sp>
      <p:sp>
        <p:nvSpPr>
          <p:cNvPr id="7" name="Inhaltsplatzhalter 10"/>
          <p:cNvSpPr txBox="1">
            <a:spLocks/>
          </p:cNvSpPr>
          <p:nvPr/>
        </p:nvSpPr>
        <p:spPr bwMode="auto">
          <a:xfrm>
            <a:off x="396000" y="1412776"/>
            <a:ext cx="4104000" cy="47525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20000"/>
              <a:buBlip>
                <a:blip r:embed="rId2"/>
              </a:buBlip>
              <a:defRPr sz="1600" kern="1200">
                <a:solidFill>
                  <a:schemeClr val="tx1"/>
                </a:solidFill>
                <a:latin typeface="Helvetica Neue"/>
                <a:ea typeface="ＭＳ Ｐゴシック" pitchFamily="-107" charset="-128"/>
                <a:cs typeface="ＭＳ Ｐゴシック" pitchFamily="-107" charset="-128"/>
              </a:defRPr>
            </a:lvl1pPr>
            <a:lvl2pPr marL="712788" indent="-35083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20000"/>
              <a:buBlip>
                <a:blip r:embed="rId2"/>
              </a:buBlip>
              <a:defRPr sz="1600" kern="1200">
                <a:solidFill>
                  <a:schemeClr val="tx1"/>
                </a:solidFill>
                <a:latin typeface="Helvetica Neue"/>
                <a:ea typeface="ＭＳ Ｐゴシック" pitchFamily="-107" charset="-128"/>
                <a:cs typeface="+mn-cs"/>
              </a:defRPr>
            </a:lvl2pPr>
            <a:lvl3pPr marL="1073150" indent="-3603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20000"/>
              <a:buBlip>
                <a:blip r:embed="rId2"/>
              </a:buBlip>
              <a:defRPr sz="1600" kern="1200">
                <a:solidFill>
                  <a:schemeClr val="tx1"/>
                </a:solidFill>
                <a:latin typeface="Helvetica Neue"/>
                <a:ea typeface="ＭＳ Ｐゴシック" pitchFamily="-107" charset="-128"/>
                <a:cs typeface="+mn-cs"/>
              </a:defRPr>
            </a:lvl3pPr>
            <a:lvl4pPr marL="1435100" indent="-3619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20000"/>
              <a:buBlip>
                <a:blip r:embed="rId2"/>
              </a:buBlip>
              <a:defRPr sz="1600" kern="1200">
                <a:solidFill>
                  <a:schemeClr val="tx1"/>
                </a:solidFill>
                <a:latin typeface="Helvetica Neue"/>
                <a:ea typeface="ＭＳ Ｐゴシック" pitchFamily="-107" charset="-128"/>
                <a:cs typeface="+mn-cs"/>
              </a:defRPr>
            </a:lvl4pPr>
            <a:lvl5pPr marL="1797050" indent="-3619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20000"/>
              <a:buBlip>
                <a:blip r:embed="rId2"/>
              </a:buBlip>
              <a:defRPr sz="1600" kern="1200">
                <a:solidFill>
                  <a:schemeClr val="tx1"/>
                </a:solidFill>
                <a:latin typeface="Helvetica Neue"/>
                <a:ea typeface="ＭＳ Ｐゴシック" pitchFamily="-107" charset="-128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000" b="1" dirty="0" err="1" smtClean="0">
                <a:solidFill>
                  <a:schemeClr val="accent2">
                    <a:lumMod val="75000"/>
                  </a:schemeClr>
                </a:solidFill>
                <a:latin typeface="Source Code Pro"/>
                <a:cs typeface="Source Code Pro"/>
              </a:rPr>
              <a:t>public</a:t>
            </a:r>
            <a:r>
              <a:rPr lang="de-DE" sz="1000" b="1" dirty="0" smtClean="0">
                <a:solidFill>
                  <a:schemeClr val="accent2">
                    <a:lumMod val="75000"/>
                  </a:schemeClr>
                </a:solidFill>
                <a:latin typeface="Source Code Pro"/>
                <a:cs typeface="Source Code Pro"/>
              </a:rPr>
              <a:t> </a:t>
            </a:r>
            <a:r>
              <a:rPr lang="de-DE" sz="1000" b="1" dirty="0" err="1" smtClean="0">
                <a:solidFill>
                  <a:schemeClr val="accent2">
                    <a:lumMod val="75000"/>
                  </a:schemeClr>
                </a:solidFill>
                <a:latin typeface="Source Code Pro"/>
                <a:cs typeface="Source Code Pro"/>
              </a:rPr>
              <a:t>interface</a:t>
            </a:r>
            <a:r>
              <a:rPr lang="de-DE" sz="1000" b="1" dirty="0" smtClean="0">
                <a:solidFill>
                  <a:schemeClr val="accent2">
                    <a:lumMod val="75000"/>
                  </a:schemeClr>
                </a:solidFill>
                <a:latin typeface="Source Code Pro"/>
                <a:cs typeface="Source Code Pro"/>
              </a:rPr>
              <a:t> </a:t>
            </a:r>
            <a:r>
              <a:rPr lang="de-DE" sz="1000" dirty="0" err="1" smtClean="0">
                <a:latin typeface="Source Code Pro"/>
                <a:cs typeface="Source Code Pro"/>
              </a:rPr>
              <a:t>AFace</a:t>
            </a:r>
            <a:r>
              <a:rPr lang="de-DE" sz="1000" dirty="0" smtClean="0">
                <a:latin typeface="Source Code Pro"/>
                <a:cs typeface="Source Code Pro"/>
              </a:rPr>
              <a:t> </a:t>
            </a:r>
          </a:p>
          <a:p>
            <a:pPr marL="0" indent="0">
              <a:buNone/>
            </a:pPr>
            <a:r>
              <a:rPr lang="de-DE" sz="1000" dirty="0" smtClean="0">
                <a:latin typeface="Source Code Pro"/>
                <a:cs typeface="Source Code Pro"/>
              </a:rPr>
              <a:t>{</a:t>
            </a:r>
          </a:p>
          <a:p>
            <a:pPr marL="0" indent="0">
              <a:buNone/>
            </a:pPr>
            <a:r>
              <a:rPr lang="de-DE" sz="1000" dirty="0" smtClean="0">
                <a:latin typeface="Source Code Pro"/>
                <a:cs typeface="Source Code Pro"/>
              </a:rPr>
              <a:t>    </a:t>
            </a:r>
            <a:r>
              <a:rPr lang="de-DE" sz="1000" b="1" dirty="0" err="1" smtClean="0">
                <a:latin typeface="Source Code Pro"/>
                <a:cs typeface="Source Code Pro"/>
              </a:rPr>
              <a:t>default</a:t>
            </a:r>
            <a:r>
              <a:rPr lang="de-DE" sz="1000" dirty="0" smtClean="0">
                <a:latin typeface="Source Code Pro"/>
                <a:cs typeface="Source Code Pro"/>
              </a:rPr>
              <a:t> </a:t>
            </a:r>
            <a:r>
              <a:rPr lang="de-DE" sz="1000" b="1" dirty="0" err="1" smtClean="0">
                <a:solidFill>
                  <a:srgbClr val="992600"/>
                </a:solidFill>
                <a:latin typeface="Source Code Pro"/>
                <a:cs typeface="Source Code Pro"/>
              </a:rPr>
              <a:t>void</a:t>
            </a:r>
            <a:r>
              <a:rPr lang="de-DE" sz="1000" dirty="0" smtClean="0">
                <a:solidFill>
                  <a:srgbClr val="992600"/>
                </a:solidFill>
                <a:latin typeface="Source Code Pro"/>
                <a:cs typeface="Source Code Pro"/>
              </a:rPr>
              <a:t> </a:t>
            </a:r>
            <a:r>
              <a:rPr lang="de-DE" sz="1000" dirty="0" err="1" smtClean="0">
                <a:latin typeface="Source Code Pro"/>
                <a:cs typeface="Source Code Pro"/>
              </a:rPr>
              <a:t>doStuff</a:t>
            </a:r>
            <a:r>
              <a:rPr lang="de-DE" sz="1000" dirty="0" smtClean="0">
                <a:latin typeface="Source Code Pro"/>
                <a:cs typeface="Source Code Pro"/>
              </a:rPr>
              <a:t>() {</a:t>
            </a:r>
          </a:p>
          <a:p>
            <a:pPr marL="0" indent="0">
              <a:buNone/>
            </a:pPr>
            <a:r>
              <a:rPr lang="de-DE" sz="1000" dirty="0" smtClean="0">
                <a:latin typeface="Source Code Pro"/>
                <a:cs typeface="Source Code Pro"/>
              </a:rPr>
              <a:t>        </a:t>
            </a:r>
            <a:r>
              <a:rPr lang="de-DE" sz="1000" dirty="0" err="1" smtClean="0">
                <a:latin typeface="Source Code Pro"/>
                <a:cs typeface="Source Code Pro"/>
              </a:rPr>
              <a:t>System.</a:t>
            </a:r>
            <a:r>
              <a:rPr lang="de-DE" sz="1000" b="1" i="1" dirty="0" err="1" smtClean="0">
                <a:solidFill>
                  <a:srgbClr val="0000FF"/>
                </a:solidFill>
                <a:latin typeface="Source Code Pro"/>
                <a:cs typeface="Source Code Pro"/>
              </a:rPr>
              <a:t>out</a:t>
            </a:r>
            <a:r>
              <a:rPr lang="de-DE" sz="1000" dirty="0" err="1" smtClean="0">
                <a:latin typeface="Source Code Pro"/>
                <a:cs typeface="Source Code Pro"/>
              </a:rPr>
              <a:t>.printf</a:t>
            </a:r>
            <a:r>
              <a:rPr lang="de-DE" sz="1000" dirty="0" smtClean="0">
                <a:latin typeface="Source Code Pro"/>
                <a:cs typeface="Source Code Pro"/>
              </a:rPr>
              <a:t>("</a:t>
            </a:r>
            <a:r>
              <a:rPr lang="de-DE" sz="1000" dirty="0" err="1" smtClean="0">
                <a:latin typeface="Source Code Pro"/>
                <a:cs typeface="Source Code Pro"/>
              </a:rPr>
              <a:t>doStuff</a:t>
            </a:r>
            <a:r>
              <a:rPr lang="de-DE" sz="1000" dirty="0" smtClean="0">
                <a:latin typeface="Source Code Pro"/>
                <a:cs typeface="Source Code Pro"/>
              </a:rPr>
              <a:t> </a:t>
            </a:r>
            <a:r>
              <a:rPr lang="de-DE" sz="1000" dirty="0" err="1" smtClean="0">
                <a:latin typeface="Source Code Pro"/>
                <a:cs typeface="Source Code Pro"/>
              </a:rPr>
              <a:t>from</a:t>
            </a:r>
            <a:r>
              <a:rPr lang="de-DE" sz="1000" dirty="0" smtClean="0">
                <a:latin typeface="Source Code Pro"/>
                <a:cs typeface="Source Code Pro"/>
              </a:rPr>
              <a:t> </a:t>
            </a:r>
            <a:r>
              <a:rPr lang="de-DE" sz="1000" dirty="0" err="1" smtClean="0">
                <a:latin typeface="Source Code Pro"/>
                <a:cs typeface="Source Code Pro"/>
              </a:rPr>
              <a:t>Aface</a:t>
            </a:r>
            <a:r>
              <a:rPr lang="de-DE" sz="1000" dirty="0" smtClean="0">
                <a:latin typeface="Source Code Pro"/>
                <a:cs typeface="Source Code Pro"/>
              </a:rPr>
              <a:t>.");</a:t>
            </a:r>
          </a:p>
          <a:p>
            <a:pPr marL="0" indent="0">
              <a:buNone/>
            </a:pPr>
            <a:r>
              <a:rPr lang="de-DE" sz="1000" dirty="0">
                <a:latin typeface="Source Code Pro"/>
                <a:cs typeface="Source Code Pro"/>
              </a:rPr>
              <a:t> </a:t>
            </a:r>
            <a:r>
              <a:rPr lang="de-DE" sz="1000" dirty="0" smtClean="0">
                <a:latin typeface="Source Code Pro"/>
                <a:cs typeface="Source Code Pro"/>
              </a:rPr>
              <a:t>   }</a:t>
            </a:r>
          </a:p>
          <a:p>
            <a:pPr marL="0" indent="0">
              <a:buNone/>
            </a:pPr>
            <a:r>
              <a:rPr lang="de-DE" sz="1000" dirty="0" smtClean="0">
                <a:latin typeface="Source Code Pro"/>
                <a:cs typeface="Source Code Pro"/>
              </a:rPr>
              <a:t>}</a:t>
            </a:r>
          </a:p>
          <a:p>
            <a:pPr marL="0" indent="0">
              <a:buNone/>
            </a:pPr>
            <a:endParaRPr lang="de-DE" sz="1000" dirty="0" smtClean="0"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de-DE" sz="1000" b="1" dirty="0" err="1">
                <a:solidFill>
                  <a:srgbClr val="992600"/>
                </a:solidFill>
                <a:latin typeface="Source Code Pro"/>
                <a:cs typeface="Source Code Pro"/>
              </a:rPr>
              <a:t>public</a:t>
            </a:r>
            <a:r>
              <a:rPr lang="de-DE" sz="1000" b="1" dirty="0">
                <a:solidFill>
                  <a:srgbClr val="992600"/>
                </a:solidFill>
                <a:latin typeface="Source Code Pro"/>
                <a:cs typeface="Source Code Pro"/>
              </a:rPr>
              <a:t> </a:t>
            </a:r>
            <a:r>
              <a:rPr lang="de-DE" sz="1000" b="1" dirty="0" err="1">
                <a:solidFill>
                  <a:srgbClr val="992600"/>
                </a:solidFill>
                <a:latin typeface="Source Code Pro"/>
                <a:cs typeface="Source Code Pro"/>
              </a:rPr>
              <a:t>interface</a:t>
            </a:r>
            <a:r>
              <a:rPr lang="de-DE" sz="1000" b="1" dirty="0">
                <a:solidFill>
                  <a:srgbClr val="992600"/>
                </a:solidFill>
                <a:latin typeface="Source Code Pro"/>
                <a:cs typeface="Source Code Pro"/>
              </a:rPr>
              <a:t> </a:t>
            </a:r>
            <a:r>
              <a:rPr lang="de-DE" sz="1000" dirty="0" err="1">
                <a:latin typeface="Source Code Pro"/>
                <a:cs typeface="Source Code Pro"/>
              </a:rPr>
              <a:t>BFace</a:t>
            </a:r>
            <a:r>
              <a:rPr lang="de-DE" sz="1000" dirty="0">
                <a:latin typeface="Source Code Pro"/>
                <a:cs typeface="Source Code Pro"/>
              </a:rPr>
              <a:t> </a:t>
            </a:r>
            <a:endParaRPr lang="de-DE" sz="1000" dirty="0" smtClean="0"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de-DE" sz="1000" dirty="0" smtClean="0">
                <a:latin typeface="Source Code Pro"/>
                <a:cs typeface="Source Code Pro"/>
              </a:rPr>
              <a:t>{</a:t>
            </a:r>
            <a:endParaRPr lang="de-DE" sz="1000" dirty="0"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de-DE" sz="1000" dirty="0" smtClean="0">
                <a:latin typeface="Source Code Pro"/>
                <a:cs typeface="Source Code Pro"/>
              </a:rPr>
              <a:t>    </a:t>
            </a:r>
            <a:r>
              <a:rPr lang="de-DE" sz="1000" b="1" dirty="0" err="1" smtClean="0">
                <a:latin typeface="Source Code Pro"/>
                <a:cs typeface="Source Code Pro"/>
              </a:rPr>
              <a:t>default</a:t>
            </a:r>
            <a:r>
              <a:rPr lang="de-DE" sz="1000" dirty="0" smtClean="0">
                <a:latin typeface="Source Code Pro"/>
                <a:cs typeface="Source Code Pro"/>
              </a:rPr>
              <a:t> </a:t>
            </a:r>
            <a:r>
              <a:rPr lang="de-DE" sz="1000" b="1" dirty="0" err="1">
                <a:solidFill>
                  <a:srgbClr val="992600"/>
                </a:solidFill>
                <a:latin typeface="Source Code Pro"/>
                <a:cs typeface="Source Code Pro"/>
              </a:rPr>
              <a:t>void</a:t>
            </a:r>
            <a:r>
              <a:rPr lang="de-DE" sz="1000" dirty="0">
                <a:solidFill>
                  <a:srgbClr val="992600"/>
                </a:solidFill>
                <a:latin typeface="Source Code Pro"/>
                <a:cs typeface="Source Code Pro"/>
              </a:rPr>
              <a:t> </a:t>
            </a:r>
            <a:r>
              <a:rPr lang="de-DE" sz="1000" dirty="0" err="1" smtClean="0">
                <a:latin typeface="Source Code Pro"/>
                <a:cs typeface="Source Code Pro"/>
              </a:rPr>
              <a:t>doStuff</a:t>
            </a:r>
            <a:r>
              <a:rPr lang="de-DE" sz="1000" dirty="0">
                <a:latin typeface="Source Code Pro"/>
                <a:cs typeface="Source Code Pro"/>
              </a:rPr>
              <a:t>() {</a:t>
            </a:r>
          </a:p>
          <a:p>
            <a:pPr marL="0" indent="0">
              <a:buNone/>
            </a:pPr>
            <a:r>
              <a:rPr lang="de-DE" sz="1000" dirty="0" smtClean="0">
                <a:latin typeface="Source Code Pro"/>
                <a:cs typeface="Source Code Pro"/>
              </a:rPr>
              <a:t>        </a:t>
            </a:r>
            <a:r>
              <a:rPr lang="de-DE" sz="1000" dirty="0" err="1" smtClean="0">
                <a:latin typeface="Source Code Pro"/>
                <a:cs typeface="Source Code Pro"/>
              </a:rPr>
              <a:t>System.</a:t>
            </a:r>
            <a:r>
              <a:rPr lang="de-DE" sz="1000" b="1" i="1" dirty="0" err="1" smtClean="0">
                <a:solidFill>
                  <a:srgbClr val="0000FF"/>
                </a:solidFill>
                <a:latin typeface="Source Code Pro"/>
                <a:cs typeface="Source Code Pro"/>
              </a:rPr>
              <a:t>out</a:t>
            </a:r>
            <a:r>
              <a:rPr lang="de-DE" sz="1000" dirty="0" err="1" smtClean="0">
                <a:latin typeface="Source Code Pro"/>
                <a:cs typeface="Source Code Pro"/>
              </a:rPr>
              <a:t>.printf</a:t>
            </a:r>
            <a:r>
              <a:rPr lang="de-DE" sz="1000" dirty="0" smtClean="0">
                <a:latin typeface="Source Code Pro"/>
                <a:cs typeface="Source Code Pro"/>
              </a:rPr>
              <a:t>("</a:t>
            </a:r>
            <a:r>
              <a:rPr lang="de-DE" sz="1000" dirty="0" err="1" smtClean="0">
                <a:latin typeface="Source Code Pro"/>
                <a:cs typeface="Source Code Pro"/>
              </a:rPr>
              <a:t>doStuff</a:t>
            </a:r>
            <a:r>
              <a:rPr lang="de-DE" sz="1000" dirty="0" smtClean="0">
                <a:latin typeface="Source Code Pro"/>
                <a:cs typeface="Source Code Pro"/>
              </a:rPr>
              <a:t> </a:t>
            </a:r>
            <a:r>
              <a:rPr lang="de-DE" sz="1000" dirty="0" err="1">
                <a:latin typeface="Source Code Pro"/>
                <a:cs typeface="Source Code Pro"/>
              </a:rPr>
              <a:t>from</a:t>
            </a:r>
            <a:r>
              <a:rPr lang="de-DE" sz="1000" dirty="0">
                <a:latin typeface="Source Code Pro"/>
                <a:cs typeface="Source Code Pro"/>
              </a:rPr>
              <a:t> </a:t>
            </a:r>
            <a:r>
              <a:rPr lang="de-DE" sz="1000" dirty="0" err="1" smtClean="0">
                <a:latin typeface="Source Code Pro"/>
                <a:cs typeface="Source Code Pro"/>
              </a:rPr>
              <a:t>Bface</a:t>
            </a:r>
            <a:r>
              <a:rPr lang="de-DE" sz="1000" dirty="0" smtClean="0">
                <a:latin typeface="Source Code Pro"/>
                <a:cs typeface="Source Code Pro"/>
              </a:rPr>
              <a:t>.")</a:t>
            </a:r>
            <a:r>
              <a:rPr lang="de-DE" sz="1000" dirty="0">
                <a:latin typeface="Source Code Pro"/>
                <a:cs typeface="Source Code Pro"/>
              </a:rPr>
              <a:t>;</a:t>
            </a:r>
          </a:p>
          <a:p>
            <a:pPr marL="0" indent="0">
              <a:buNone/>
            </a:pPr>
            <a:r>
              <a:rPr lang="de-DE" sz="1000" dirty="0">
                <a:latin typeface="Source Code Pro"/>
                <a:cs typeface="Source Code Pro"/>
              </a:rPr>
              <a:t> </a:t>
            </a:r>
            <a:r>
              <a:rPr lang="de-DE" sz="1000" dirty="0" smtClean="0">
                <a:latin typeface="Source Code Pro"/>
                <a:cs typeface="Source Code Pro"/>
              </a:rPr>
              <a:t>   }</a:t>
            </a:r>
            <a:endParaRPr lang="de-DE" sz="1000" dirty="0"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de-DE" sz="1000" dirty="0" smtClean="0">
                <a:latin typeface="Source Code Pro"/>
                <a:cs typeface="Source Code Pro"/>
              </a:rPr>
              <a:t>}</a:t>
            </a:r>
          </a:p>
          <a:p>
            <a:pPr marL="0" indent="0">
              <a:buNone/>
            </a:pPr>
            <a:endParaRPr lang="de-DE" sz="1000" dirty="0"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de-DE" sz="1000" b="1" dirty="0" err="1">
                <a:solidFill>
                  <a:srgbClr val="992600"/>
                </a:solidFill>
                <a:latin typeface="Source Code Pro"/>
                <a:cs typeface="Source Code Pro"/>
              </a:rPr>
              <a:t>public</a:t>
            </a:r>
            <a:r>
              <a:rPr lang="de-DE" sz="1000" b="1" dirty="0">
                <a:solidFill>
                  <a:srgbClr val="992600"/>
                </a:solidFill>
                <a:latin typeface="Source Code Pro"/>
                <a:cs typeface="Source Code Pro"/>
              </a:rPr>
              <a:t> </a:t>
            </a:r>
            <a:r>
              <a:rPr lang="de-DE" sz="1000" b="1" dirty="0" err="1">
                <a:solidFill>
                  <a:srgbClr val="992600"/>
                </a:solidFill>
                <a:latin typeface="Source Code Pro"/>
                <a:cs typeface="Source Code Pro"/>
              </a:rPr>
              <a:t>class</a:t>
            </a:r>
            <a:r>
              <a:rPr lang="de-DE" sz="1000" b="1" dirty="0">
                <a:solidFill>
                  <a:srgbClr val="992600"/>
                </a:solidFill>
                <a:latin typeface="Source Code Pro"/>
                <a:cs typeface="Source Code Pro"/>
              </a:rPr>
              <a:t> </a:t>
            </a:r>
            <a:r>
              <a:rPr lang="de-DE" sz="1000" dirty="0" err="1">
                <a:latin typeface="Source Code Pro"/>
                <a:cs typeface="Source Code Pro"/>
              </a:rPr>
              <a:t>Implementor</a:t>
            </a:r>
            <a:r>
              <a:rPr lang="de-DE" sz="1000" dirty="0">
                <a:latin typeface="Source Code Pro"/>
                <a:cs typeface="Source Code Pro"/>
              </a:rPr>
              <a:t> </a:t>
            </a:r>
            <a:r>
              <a:rPr lang="de-DE" sz="1000" b="1" dirty="0" err="1">
                <a:solidFill>
                  <a:srgbClr val="992600"/>
                </a:solidFill>
                <a:latin typeface="Source Code Pro"/>
                <a:cs typeface="Source Code Pro"/>
              </a:rPr>
              <a:t>implements</a:t>
            </a:r>
            <a:r>
              <a:rPr lang="de-DE" sz="1000" dirty="0">
                <a:solidFill>
                  <a:srgbClr val="992600"/>
                </a:solidFill>
                <a:latin typeface="Source Code Pro"/>
                <a:cs typeface="Source Code Pro"/>
              </a:rPr>
              <a:t> </a:t>
            </a:r>
            <a:r>
              <a:rPr lang="de-DE" sz="1000" dirty="0" err="1">
                <a:latin typeface="Source Code Pro"/>
                <a:cs typeface="Source Code Pro"/>
              </a:rPr>
              <a:t>AFace</a:t>
            </a:r>
            <a:r>
              <a:rPr lang="de-DE" sz="1000" dirty="0">
                <a:latin typeface="Source Code Pro"/>
                <a:cs typeface="Source Code Pro"/>
              </a:rPr>
              <a:t>, </a:t>
            </a:r>
            <a:r>
              <a:rPr lang="de-DE" sz="1000" dirty="0" err="1">
                <a:latin typeface="Source Code Pro"/>
                <a:cs typeface="Source Code Pro"/>
              </a:rPr>
              <a:t>BFace</a:t>
            </a:r>
            <a:r>
              <a:rPr lang="de-DE" sz="1000" dirty="0">
                <a:latin typeface="Source Code Pro"/>
                <a:cs typeface="Source Code Pro"/>
              </a:rPr>
              <a:t> </a:t>
            </a:r>
          </a:p>
          <a:p>
            <a:pPr marL="0" indent="0">
              <a:buNone/>
            </a:pPr>
            <a:r>
              <a:rPr lang="de-DE" sz="1000" dirty="0" smtClean="0">
                <a:latin typeface="Source Code Pro"/>
                <a:cs typeface="Source Code Pro"/>
              </a:rPr>
              <a:t>{</a:t>
            </a:r>
          </a:p>
          <a:p>
            <a:pPr marL="0" indent="0">
              <a:buNone/>
            </a:pPr>
            <a:r>
              <a:rPr lang="de-DE" sz="1000" dirty="0">
                <a:latin typeface="Source Code Pro"/>
                <a:cs typeface="Source Code Pro"/>
              </a:rPr>
              <a:t> </a:t>
            </a:r>
            <a:r>
              <a:rPr lang="de-DE" sz="1000" dirty="0" smtClean="0">
                <a:latin typeface="Source Code Pro"/>
                <a:cs typeface="Source Code Pro"/>
              </a:rPr>
              <a:t>   </a:t>
            </a:r>
            <a:r>
              <a:rPr lang="de-DE" sz="1000" b="1" dirty="0" err="1" smtClean="0">
                <a:solidFill>
                  <a:schemeClr val="accent2">
                    <a:lumMod val="75000"/>
                  </a:schemeClr>
                </a:solidFill>
                <a:latin typeface="Source Code Pro"/>
                <a:cs typeface="Source Code Pro"/>
              </a:rPr>
              <a:t>public</a:t>
            </a:r>
            <a:r>
              <a:rPr lang="de-DE" sz="1000" dirty="0" smtClean="0">
                <a:latin typeface="Source Code Pro"/>
                <a:cs typeface="Source Code Pro"/>
              </a:rPr>
              <a:t> List&lt;String&gt; </a:t>
            </a:r>
            <a:r>
              <a:rPr lang="de-DE" sz="1000" dirty="0" err="1" smtClean="0">
                <a:latin typeface="Source Code Pro"/>
                <a:cs typeface="Source Code Pro"/>
              </a:rPr>
              <a:t>listMe</a:t>
            </a:r>
            <a:r>
              <a:rPr lang="de-DE" sz="1000" dirty="0" smtClean="0">
                <a:latin typeface="Source Code Pro"/>
                <a:cs typeface="Source Code Pro"/>
              </a:rPr>
              <a:t>() {</a:t>
            </a:r>
          </a:p>
          <a:p>
            <a:pPr marL="0" indent="0">
              <a:buNone/>
            </a:pPr>
            <a:r>
              <a:rPr lang="de-DE" sz="1000" dirty="0">
                <a:latin typeface="Source Code Pro"/>
                <a:cs typeface="Source Code Pro"/>
              </a:rPr>
              <a:t> </a:t>
            </a:r>
            <a:r>
              <a:rPr lang="de-DE" sz="1000" dirty="0" smtClean="0">
                <a:latin typeface="Source Code Pro"/>
                <a:cs typeface="Source Code Pro"/>
              </a:rPr>
              <a:t>       </a:t>
            </a:r>
            <a:r>
              <a:rPr lang="de-DE" sz="1000" i="1" dirty="0" smtClean="0">
                <a:solidFill>
                  <a:schemeClr val="accent1">
                    <a:lumMod val="75000"/>
                  </a:schemeClr>
                </a:solidFill>
                <a:latin typeface="Source Code Pro"/>
                <a:cs typeface="Source Code Pro"/>
              </a:rPr>
              <a:t>// </a:t>
            </a:r>
            <a:r>
              <a:rPr lang="de-DE" sz="1000" i="1" dirty="0" err="1" smtClean="0">
                <a:solidFill>
                  <a:schemeClr val="accent1">
                    <a:lumMod val="75000"/>
                  </a:schemeClr>
                </a:solidFill>
                <a:latin typeface="Source Code Pro"/>
                <a:cs typeface="Source Code Pro"/>
              </a:rPr>
              <a:t>useful</a:t>
            </a:r>
            <a:r>
              <a:rPr lang="de-DE" sz="1000" i="1" dirty="0" smtClean="0">
                <a:solidFill>
                  <a:schemeClr val="accent1">
                    <a:lumMod val="75000"/>
                  </a:schemeClr>
                </a:solidFill>
                <a:latin typeface="Source Code Pro"/>
                <a:cs typeface="Source Code Pro"/>
              </a:rPr>
              <a:t> </a:t>
            </a:r>
            <a:r>
              <a:rPr lang="de-DE" sz="1000" i="1" dirty="0" err="1" smtClean="0">
                <a:solidFill>
                  <a:schemeClr val="accent1">
                    <a:lumMod val="75000"/>
                  </a:schemeClr>
                </a:solidFill>
                <a:latin typeface="Source Code Pro"/>
                <a:cs typeface="Source Code Pro"/>
              </a:rPr>
              <a:t>stuff</a:t>
            </a:r>
            <a:r>
              <a:rPr lang="de-DE" sz="1000" i="1" dirty="0" smtClean="0">
                <a:solidFill>
                  <a:schemeClr val="accent1">
                    <a:lumMod val="75000"/>
                  </a:schemeClr>
                </a:solidFill>
                <a:latin typeface="Source Code Pro"/>
                <a:cs typeface="Source Code Pro"/>
              </a:rPr>
              <a:t> </a:t>
            </a:r>
            <a:r>
              <a:rPr lang="de-DE" sz="1000" i="1" dirty="0" err="1" smtClean="0">
                <a:solidFill>
                  <a:schemeClr val="accent1">
                    <a:lumMod val="75000"/>
                  </a:schemeClr>
                </a:solidFill>
                <a:latin typeface="Source Code Pro"/>
                <a:cs typeface="Source Code Pro"/>
              </a:rPr>
              <a:t>here</a:t>
            </a:r>
            <a:endParaRPr lang="de-DE" sz="1000" i="1" dirty="0" smtClean="0">
              <a:solidFill>
                <a:schemeClr val="accent1">
                  <a:lumMod val="75000"/>
                </a:schemeClr>
              </a:solidFill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de-DE" sz="1000" dirty="0">
                <a:latin typeface="Source Code Pro"/>
                <a:cs typeface="Source Code Pro"/>
              </a:rPr>
              <a:t> </a:t>
            </a:r>
            <a:r>
              <a:rPr lang="de-DE" sz="1000" dirty="0" smtClean="0">
                <a:latin typeface="Source Code Pro"/>
                <a:cs typeface="Source Code Pro"/>
              </a:rPr>
              <a:t>   }</a:t>
            </a:r>
            <a:endParaRPr lang="de-DE" sz="1000" dirty="0"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de-DE" sz="1000" dirty="0" smtClean="0">
                <a:latin typeface="Source Code Pro"/>
                <a:cs typeface="Source Code Pro"/>
              </a:rPr>
              <a:t>}</a:t>
            </a:r>
          </a:p>
          <a:p>
            <a:pPr marL="0" indent="0">
              <a:buNone/>
            </a:pPr>
            <a:endParaRPr lang="de-DE" sz="1000" dirty="0"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de-DE" sz="1050" dirty="0" smtClean="0">
                <a:solidFill>
                  <a:schemeClr val="accent2"/>
                </a:solidFill>
                <a:latin typeface="Zapf Dingbats"/>
                <a:ea typeface="Zapf Dingbats"/>
                <a:cs typeface="Zapf Dingbats"/>
                <a:sym typeface="Zapf Dingbats"/>
              </a:rPr>
              <a:t>✖</a:t>
            </a:r>
            <a:r>
              <a:rPr lang="de-DE" sz="1000" dirty="0" smtClean="0">
                <a:latin typeface="Source Code Pro"/>
                <a:cs typeface="Source Code Pro"/>
              </a:rPr>
              <a:t> </a:t>
            </a:r>
            <a:r>
              <a:rPr lang="de-DE" sz="1000" dirty="0" err="1" smtClean="0">
                <a:latin typeface="Source Code Pro"/>
                <a:cs typeface="Source Code Pro"/>
              </a:rPr>
              <a:t>Duplicate</a:t>
            </a:r>
            <a:r>
              <a:rPr lang="de-DE" sz="1000" dirty="0" smtClean="0">
                <a:latin typeface="Source Code Pro"/>
                <a:cs typeface="Source Code Pro"/>
              </a:rPr>
              <a:t> </a:t>
            </a:r>
            <a:r>
              <a:rPr lang="de-DE" sz="1000" dirty="0" err="1" smtClean="0">
                <a:latin typeface="Source Code Pro"/>
                <a:cs typeface="Source Code Pro"/>
              </a:rPr>
              <a:t>default</a:t>
            </a:r>
            <a:r>
              <a:rPr lang="de-DE" sz="1000" dirty="0" smtClean="0">
                <a:latin typeface="Source Code Pro"/>
                <a:cs typeface="Source Code Pro"/>
              </a:rPr>
              <a:t> </a:t>
            </a:r>
            <a:r>
              <a:rPr lang="de-DE" sz="1000" dirty="0" err="1" smtClean="0">
                <a:latin typeface="Source Code Pro"/>
                <a:cs typeface="Source Code Pro"/>
              </a:rPr>
              <a:t>methods</a:t>
            </a:r>
            <a:r>
              <a:rPr lang="de-DE" sz="1000" dirty="0" smtClean="0">
                <a:latin typeface="Source Code Pro"/>
                <a:cs typeface="Source Code Pro"/>
              </a:rPr>
              <a:t> </a:t>
            </a:r>
            <a:r>
              <a:rPr lang="de-DE" sz="1000" dirty="0" err="1" smtClean="0">
                <a:latin typeface="Source Code Pro"/>
                <a:cs typeface="Source Code Pro"/>
              </a:rPr>
              <a:t>named</a:t>
            </a:r>
            <a:r>
              <a:rPr lang="de-DE" sz="1000" dirty="0" smtClean="0">
                <a:latin typeface="Source Code Pro"/>
                <a:cs typeface="Source Code Pro"/>
              </a:rPr>
              <a:t> </a:t>
            </a:r>
            <a:r>
              <a:rPr lang="de-DE" sz="1000" dirty="0" err="1" smtClean="0">
                <a:latin typeface="Source Code Pro"/>
                <a:cs typeface="Source Code Pro"/>
              </a:rPr>
              <a:t>doStuff</a:t>
            </a:r>
            <a:r>
              <a:rPr lang="de-DE" sz="1000" dirty="0" smtClean="0">
                <a:latin typeface="Source Code Pro"/>
                <a:cs typeface="Source Code Pro"/>
              </a:rPr>
              <a:t> </a:t>
            </a:r>
            <a:r>
              <a:rPr lang="de-DE" sz="1000" dirty="0" err="1" smtClean="0">
                <a:latin typeface="Source Code Pro"/>
                <a:cs typeface="Source Code Pro"/>
              </a:rPr>
              <a:t>with</a:t>
            </a:r>
            <a:r>
              <a:rPr lang="de-DE" sz="1000" dirty="0" smtClean="0">
                <a:latin typeface="Source Code Pro"/>
                <a:cs typeface="Source Code Pro"/>
              </a:rPr>
              <a:t> </a:t>
            </a:r>
            <a:r>
              <a:rPr lang="de-DE" sz="1000" dirty="0" err="1" smtClean="0">
                <a:latin typeface="Source Code Pro"/>
                <a:cs typeface="Source Code Pro"/>
              </a:rPr>
              <a:t>the</a:t>
            </a:r>
            <a:r>
              <a:rPr lang="de-DE" sz="1000" dirty="0" smtClean="0">
                <a:latin typeface="Source Code Pro"/>
                <a:cs typeface="Source Code Pro"/>
              </a:rPr>
              <a:t> </a:t>
            </a:r>
            <a:r>
              <a:rPr lang="de-DE" sz="1000" dirty="0" err="1" smtClean="0">
                <a:latin typeface="Source Code Pro"/>
                <a:cs typeface="Source Code Pro"/>
              </a:rPr>
              <a:t>parameters</a:t>
            </a:r>
            <a:r>
              <a:rPr lang="de-DE" sz="1000" dirty="0" smtClean="0">
                <a:latin typeface="Source Code Pro"/>
                <a:cs typeface="Source Code Pro"/>
              </a:rPr>
              <a:t> () </a:t>
            </a:r>
            <a:r>
              <a:rPr lang="de-DE" sz="1000" dirty="0" err="1" smtClean="0">
                <a:latin typeface="Source Code Pro"/>
                <a:cs typeface="Source Code Pro"/>
              </a:rPr>
              <a:t>and</a:t>
            </a:r>
            <a:r>
              <a:rPr lang="de-DE" sz="1000" dirty="0" smtClean="0">
                <a:latin typeface="Source Code Pro"/>
                <a:cs typeface="Source Code Pro"/>
              </a:rPr>
              <a:t> () </a:t>
            </a:r>
            <a:r>
              <a:rPr lang="de-DE" sz="1000" dirty="0" err="1" smtClean="0">
                <a:latin typeface="Source Code Pro"/>
                <a:cs typeface="Source Code Pro"/>
              </a:rPr>
              <a:t>are</a:t>
            </a:r>
            <a:r>
              <a:rPr lang="de-DE" sz="1000" dirty="0" smtClean="0">
                <a:latin typeface="Source Code Pro"/>
                <a:cs typeface="Source Code Pro"/>
              </a:rPr>
              <a:t> </a:t>
            </a:r>
            <a:r>
              <a:rPr lang="de-DE" sz="1000" dirty="0" err="1" smtClean="0">
                <a:latin typeface="Source Code Pro"/>
                <a:cs typeface="Source Code Pro"/>
              </a:rPr>
              <a:t>inherited</a:t>
            </a:r>
            <a:r>
              <a:rPr lang="de-DE" sz="1000" dirty="0" smtClean="0">
                <a:latin typeface="Source Code Pro"/>
                <a:cs typeface="Source Code Pro"/>
              </a:rPr>
              <a:t> </a:t>
            </a:r>
            <a:r>
              <a:rPr lang="de-DE" sz="1000" dirty="0" err="1" smtClean="0">
                <a:latin typeface="Source Code Pro"/>
                <a:cs typeface="Source Code Pro"/>
              </a:rPr>
              <a:t>from</a:t>
            </a:r>
            <a:r>
              <a:rPr lang="de-DE" sz="1000" dirty="0" smtClean="0">
                <a:latin typeface="Source Code Pro"/>
                <a:cs typeface="Source Code Pro"/>
              </a:rPr>
              <a:t> </a:t>
            </a:r>
            <a:r>
              <a:rPr lang="de-DE" sz="1000" dirty="0" err="1" smtClean="0">
                <a:latin typeface="Source Code Pro"/>
                <a:cs typeface="Source Code Pro"/>
              </a:rPr>
              <a:t>the</a:t>
            </a:r>
            <a:r>
              <a:rPr lang="de-DE" sz="1000" dirty="0" smtClean="0">
                <a:latin typeface="Source Code Pro"/>
                <a:cs typeface="Source Code Pro"/>
              </a:rPr>
              <a:t> </a:t>
            </a:r>
            <a:r>
              <a:rPr lang="de-DE" sz="1000" dirty="0" err="1" smtClean="0">
                <a:latin typeface="Source Code Pro"/>
                <a:cs typeface="Source Code Pro"/>
              </a:rPr>
              <a:t>types</a:t>
            </a:r>
            <a:r>
              <a:rPr lang="de-DE" sz="1000" dirty="0" smtClean="0">
                <a:latin typeface="Source Code Pro"/>
                <a:cs typeface="Source Code Pro"/>
              </a:rPr>
              <a:t> </a:t>
            </a:r>
            <a:r>
              <a:rPr lang="de-DE" sz="1000" dirty="0" err="1" smtClean="0">
                <a:latin typeface="Source Code Pro"/>
                <a:cs typeface="Source Code Pro"/>
              </a:rPr>
              <a:t>BFace</a:t>
            </a:r>
            <a:r>
              <a:rPr lang="de-DE" sz="1000" dirty="0" smtClean="0">
                <a:latin typeface="Source Code Pro"/>
                <a:cs typeface="Source Code Pro"/>
              </a:rPr>
              <a:t> </a:t>
            </a:r>
            <a:r>
              <a:rPr lang="de-DE" sz="1000" dirty="0" err="1" smtClean="0">
                <a:latin typeface="Source Code Pro"/>
                <a:cs typeface="Source Code Pro"/>
              </a:rPr>
              <a:t>and</a:t>
            </a:r>
            <a:r>
              <a:rPr lang="de-DE" sz="1000" dirty="0" smtClean="0">
                <a:latin typeface="Source Code Pro"/>
                <a:cs typeface="Source Code Pro"/>
              </a:rPr>
              <a:t> </a:t>
            </a:r>
            <a:r>
              <a:rPr lang="de-DE" sz="1000" dirty="0" err="1" smtClean="0">
                <a:latin typeface="Source Code Pro"/>
                <a:cs typeface="Source Code Pro"/>
              </a:rPr>
              <a:t>AFace</a:t>
            </a:r>
            <a:endParaRPr lang="de-DE" sz="1000" dirty="0">
              <a:latin typeface="Source Code Pro"/>
              <a:cs typeface="Source Code Pro"/>
            </a:endParaRPr>
          </a:p>
        </p:txBody>
      </p:sp>
      <p:sp>
        <p:nvSpPr>
          <p:cNvPr id="9" name="Inhaltsplatzhalter 10"/>
          <p:cNvSpPr txBox="1">
            <a:spLocks/>
          </p:cNvSpPr>
          <p:nvPr/>
        </p:nvSpPr>
        <p:spPr bwMode="auto">
          <a:xfrm>
            <a:off x="4680000" y="1412776"/>
            <a:ext cx="4104000" cy="47525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20000"/>
              <a:buBlip>
                <a:blip r:embed="rId2"/>
              </a:buBlip>
              <a:defRPr sz="1600" kern="1200">
                <a:solidFill>
                  <a:schemeClr val="tx1"/>
                </a:solidFill>
                <a:latin typeface="Helvetica Neue"/>
                <a:ea typeface="ＭＳ Ｐゴシック" pitchFamily="-107" charset="-128"/>
                <a:cs typeface="ＭＳ Ｐゴシック" pitchFamily="-107" charset="-128"/>
              </a:defRPr>
            </a:lvl1pPr>
            <a:lvl2pPr marL="712788" indent="-35083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20000"/>
              <a:buBlip>
                <a:blip r:embed="rId2"/>
              </a:buBlip>
              <a:defRPr sz="1600" kern="1200">
                <a:solidFill>
                  <a:schemeClr val="tx1"/>
                </a:solidFill>
                <a:latin typeface="Helvetica Neue"/>
                <a:ea typeface="ＭＳ Ｐゴシック" pitchFamily="-107" charset="-128"/>
                <a:cs typeface="+mn-cs"/>
              </a:defRPr>
            </a:lvl2pPr>
            <a:lvl3pPr marL="1073150" indent="-3603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20000"/>
              <a:buBlip>
                <a:blip r:embed="rId2"/>
              </a:buBlip>
              <a:defRPr sz="1600" kern="1200">
                <a:solidFill>
                  <a:schemeClr val="tx1"/>
                </a:solidFill>
                <a:latin typeface="Helvetica Neue"/>
                <a:ea typeface="ＭＳ Ｐゴシック" pitchFamily="-107" charset="-128"/>
                <a:cs typeface="+mn-cs"/>
              </a:defRPr>
            </a:lvl3pPr>
            <a:lvl4pPr marL="1435100" indent="-3619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20000"/>
              <a:buBlip>
                <a:blip r:embed="rId2"/>
              </a:buBlip>
              <a:defRPr sz="1600" kern="1200">
                <a:solidFill>
                  <a:schemeClr val="tx1"/>
                </a:solidFill>
                <a:latin typeface="Helvetica Neue"/>
                <a:ea typeface="ＭＳ Ｐゴシック" pitchFamily="-107" charset="-128"/>
                <a:cs typeface="+mn-cs"/>
              </a:defRPr>
            </a:lvl4pPr>
            <a:lvl5pPr marL="1797050" indent="-3619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20000"/>
              <a:buBlip>
                <a:blip r:embed="rId2"/>
              </a:buBlip>
              <a:defRPr sz="1600" kern="1200">
                <a:solidFill>
                  <a:schemeClr val="tx1"/>
                </a:solidFill>
                <a:latin typeface="Helvetica Neue"/>
                <a:ea typeface="ＭＳ Ｐゴシック" pitchFamily="-107" charset="-128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000" b="1" dirty="0" err="1">
                <a:solidFill>
                  <a:schemeClr val="accent2">
                    <a:lumMod val="75000"/>
                  </a:schemeClr>
                </a:solidFill>
                <a:latin typeface="Source Code Pro"/>
                <a:cs typeface="Source Code Pro"/>
              </a:rPr>
              <a:t>public</a:t>
            </a:r>
            <a:r>
              <a:rPr lang="de-DE" sz="1000" b="1" dirty="0">
                <a:solidFill>
                  <a:schemeClr val="accent2">
                    <a:lumMod val="75000"/>
                  </a:schemeClr>
                </a:solidFill>
                <a:latin typeface="Source Code Pro"/>
                <a:cs typeface="Source Code Pro"/>
              </a:rPr>
              <a:t> </a:t>
            </a:r>
            <a:r>
              <a:rPr lang="de-DE" sz="1000" b="1" dirty="0" err="1">
                <a:solidFill>
                  <a:schemeClr val="accent2">
                    <a:lumMod val="75000"/>
                  </a:schemeClr>
                </a:solidFill>
                <a:latin typeface="Source Code Pro"/>
                <a:cs typeface="Source Code Pro"/>
              </a:rPr>
              <a:t>interface</a:t>
            </a:r>
            <a:r>
              <a:rPr lang="de-DE" sz="1000" b="1" dirty="0">
                <a:solidFill>
                  <a:schemeClr val="accent2">
                    <a:lumMod val="75000"/>
                  </a:schemeClr>
                </a:solidFill>
                <a:latin typeface="Source Code Pro"/>
                <a:cs typeface="Source Code Pro"/>
              </a:rPr>
              <a:t> </a:t>
            </a:r>
            <a:r>
              <a:rPr lang="de-DE" sz="1000" dirty="0" err="1">
                <a:latin typeface="Source Code Pro"/>
                <a:cs typeface="Source Code Pro"/>
              </a:rPr>
              <a:t>AFace</a:t>
            </a:r>
            <a:r>
              <a:rPr lang="de-DE" sz="1000" dirty="0">
                <a:latin typeface="Source Code Pro"/>
                <a:cs typeface="Source Code Pro"/>
              </a:rPr>
              <a:t> </a:t>
            </a:r>
          </a:p>
          <a:p>
            <a:pPr marL="0" indent="0">
              <a:buNone/>
            </a:pPr>
            <a:r>
              <a:rPr lang="de-DE" sz="1000" dirty="0">
                <a:latin typeface="Source Code Pro"/>
                <a:cs typeface="Source Code Pro"/>
              </a:rPr>
              <a:t>{</a:t>
            </a:r>
          </a:p>
          <a:p>
            <a:pPr marL="0" indent="0">
              <a:buNone/>
            </a:pPr>
            <a:r>
              <a:rPr lang="de-DE" sz="1000" dirty="0">
                <a:latin typeface="Source Code Pro"/>
                <a:cs typeface="Source Code Pro"/>
              </a:rPr>
              <a:t>    </a:t>
            </a:r>
            <a:r>
              <a:rPr lang="de-DE" sz="1000" b="1" dirty="0" err="1">
                <a:latin typeface="Source Code Pro"/>
                <a:cs typeface="Source Code Pro"/>
              </a:rPr>
              <a:t>default</a:t>
            </a:r>
            <a:r>
              <a:rPr lang="de-DE" sz="1000" dirty="0">
                <a:latin typeface="Source Code Pro"/>
                <a:cs typeface="Source Code Pro"/>
              </a:rPr>
              <a:t> </a:t>
            </a:r>
            <a:r>
              <a:rPr lang="de-DE" sz="1000" b="1" dirty="0" err="1">
                <a:solidFill>
                  <a:srgbClr val="992600"/>
                </a:solidFill>
                <a:latin typeface="Source Code Pro"/>
                <a:cs typeface="Source Code Pro"/>
              </a:rPr>
              <a:t>void</a:t>
            </a:r>
            <a:r>
              <a:rPr lang="de-DE" sz="1000" dirty="0">
                <a:solidFill>
                  <a:srgbClr val="992600"/>
                </a:solidFill>
                <a:latin typeface="Source Code Pro"/>
                <a:cs typeface="Source Code Pro"/>
              </a:rPr>
              <a:t> </a:t>
            </a:r>
            <a:r>
              <a:rPr lang="de-DE" sz="1000" dirty="0" err="1" smtClean="0">
                <a:latin typeface="Source Code Pro"/>
                <a:cs typeface="Source Code Pro"/>
              </a:rPr>
              <a:t>doStuff</a:t>
            </a:r>
            <a:r>
              <a:rPr lang="de-DE" sz="1000" dirty="0">
                <a:latin typeface="Source Code Pro"/>
                <a:cs typeface="Source Code Pro"/>
              </a:rPr>
              <a:t>() {</a:t>
            </a:r>
          </a:p>
          <a:p>
            <a:pPr marL="0" indent="0">
              <a:buNone/>
            </a:pPr>
            <a:r>
              <a:rPr lang="de-DE" sz="1000" dirty="0">
                <a:latin typeface="Source Code Pro"/>
                <a:cs typeface="Source Code Pro"/>
              </a:rPr>
              <a:t>        </a:t>
            </a:r>
            <a:r>
              <a:rPr lang="de-DE" sz="1000" dirty="0" err="1">
                <a:latin typeface="Source Code Pro"/>
                <a:cs typeface="Source Code Pro"/>
              </a:rPr>
              <a:t>System.</a:t>
            </a:r>
            <a:r>
              <a:rPr lang="de-DE" sz="1000" b="1" i="1" dirty="0" err="1">
                <a:solidFill>
                  <a:srgbClr val="0000FF"/>
                </a:solidFill>
                <a:latin typeface="Source Code Pro"/>
                <a:cs typeface="Source Code Pro"/>
              </a:rPr>
              <a:t>out</a:t>
            </a:r>
            <a:r>
              <a:rPr lang="de-DE" sz="1000" dirty="0" err="1">
                <a:latin typeface="Source Code Pro"/>
                <a:cs typeface="Source Code Pro"/>
              </a:rPr>
              <a:t>.printf</a:t>
            </a:r>
            <a:r>
              <a:rPr lang="de-DE" sz="1000" dirty="0" smtClean="0">
                <a:latin typeface="Source Code Pro"/>
                <a:cs typeface="Source Code Pro"/>
              </a:rPr>
              <a:t>("</a:t>
            </a:r>
            <a:r>
              <a:rPr lang="de-DE" sz="1000" dirty="0" err="1" smtClean="0">
                <a:latin typeface="Source Code Pro"/>
                <a:cs typeface="Source Code Pro"/>
              </a:rPr>
              <a:t>doStuff</a:t>
            </a:r>
            <a:r>
              <a:rPr lang="de-DE" sz="1000" dirty="0" smtClean="0">
                <a:latin typeface="Source Code Pro"/>
                <a:cs typeface="Source Code Pro"/>
              </a:rPr>
              <a:t> </a:t>
            </a:r>
            <a:r>
              <a:rPr lang="de-DE" sz="1000" dirty="0" err="1">
                <a:latin typeface="Source Code Pro"/>
                <a:cs typeface="Source Code Pro"/>
              </a:rPr>
              <a:t>from</a:t>
            </a:r>
            <a:r>
              <a:rPr lang="de-DE" sz="1000" dirty="0">
                <a:latin typeface="Source Code Pro"/>
                <a:cs typeface="Source Code Pro"/>
              </a:rPr>
              <a:t> </a:t>
            </a:r>
            <a:r>
              <a:rPr lang="de-DE" sz="1000" dirty="0" err="1">
                <a:latin typeface="Source Code Pro"/>
                <a:cs typeface="Source Code Pro"/>
              </a:rPr>
              <a:t>AFace</a:t>
            </a:r>
            <a:r>
              <a:rPr lang="de-DE" sz="1000" dirty="0">
                <a:latin typeface="Source Code Pro"/>
                <a:cs typeface="Source Code Pro"/>
              </a:rPr>
              <a:t>.");</a:t>
            </a:r>
          </a:p>
          <a:p>
            <a:pPr marL="0" indent="0">
              <a:buNone/>
            </a:pPr>
            <a:r>
              <a:rPr lang="de-DE" sz="1000" dirty="0">
                <a:latin typeface="Source Code Pro"/>
                <a:cs typeface="Source Code Pro"/>
              </a:rPr>
              <a:t>    }</a:t>
            </a:r>
          </a:p>
          <a:p>
            <a:pPr marL="0" indent="0">
              <a:buNone/>
            </a:pPr>
            <a:r>
              <a:rPr lang="de-DE" sz="1000" dirty="0">
                <a:latin typeface="Source Code Pro"/>
                <a:cs typeface="Source Code Pro"/>
              </a:rPr>
              <a:t>}</a:t>
            </a:r>
          </a:p>
          <a:p>
            <a:pPr marL="0" indent="0">
              <a:buNone/>
            </a:pPr>
            <a:endParaRPr lang="de-DE" sz="1000" dirty="0"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de-DE" sz="1000" b="1" dirty="0" err="1">
                <a:solidFill>
                  <a:srgbClr val="992600"/>
                </a:solidFill>
                <a:latin typeface="Source Code Pro"/>
                <a:cs typeface="Source Code Pro"/>
              </a:rPr>
              <a:t>public</a:t>
            </a:r>
            <a:r>
              <a:rPr lang="de-DE" sz="1000" b="1" dirty="0">
                <a:solidFill>
                  <a:srgbClr val="992600"/>
                </a:solidFill>
                <a:latin typeface="Source Code Pro"/>
                <a:cs typeface="Source Code Pro"/>
              </a:rPr>
              <a:t> </a:t>
            </a:r>
            <a:r>
              <a:rPr lang="de-DE" sz="1000" b="1" dirty="0" err="1">
                <a:solidFill>
                  <a:srgbClr val="992600"/>
                </a:solidFill>
                <a:latin typeface="Source Code Pro"/>
                <a:cs typeface="Source Code Pro"/>
              </a:rPr>
              <a:t>interface</a:t>
            </a:r>
            <a:r>
              <a:rPr lang="de-DE" sz="1000" b="1" dirty="0">
                <a:solidFill>
                  <a:srgbClr val="992600"/>
                </a:solidFill>
                <a:latin typeface="Source Code Pro"/>
                <a:cs typeface="Source Code Pro"/>
              </a:rPr>
              <a:t> </a:t>
            </a:r>
            <a:r>
              <a:rPr lang="de-DE" sz="1000" dirty="0" err="1">
                <a:latin typeface="Source Code Pro"/>
                <a:cs typeface="Source Code Pro"/>
              </a:rPr>
              <a:t>BFace</a:t>
            </a:r>
            <a:r>
              <a:rPr lang="de-DE" sz="1000" dirty="0">
                <a:latin typeface="Source Code Pro"/>
                <a:cs typeface="Source Code Pro"/>
              </a:rPr>
              <a:t> </a:t>
            </a:r>
          </a:p>
          <a:p>
            <a:pPr marL="0" indent="0">
              <a:buNone/>
            </a:pPr>
            <a:r>
              <a:rPr lang="de-DE" sz="1000" dirty="0">
                <a:latin typeface="Source Code Pro"/>
                <a:cs typeface="Source Code Pro"/>
              </a:rPr>
              <a:t>{</a:t>
            </a:r>
          </a:p>
          <a:p>
            <a:pPr marL="0" indent="0">
              <a:buNone/>
            </a:pPr>
            <a:r>
              <a:rPr lang="de-DE" sz="1000" dirty="0">
                <a:latin typeface="Source Code Pro"/>
                <a:cs typeface="Source Code Pro"/>
              </a:rPr>
              <a:t>    </a:t>
            </a:r>
            <a:r>
              <a:rPr lang="de-DE" sz="1000" b="1" dirty="0" err="1">
                <a:latin typeface="Source Code Pro"/>
                <a:cs typeface="Source Code Pro"/>
              </a:rPr>
              <a:t>default</a:t>
            </a:r>
            <a:r>
              <a:rPr lang="de-DE" sz="1000" dirty="0">
                <a:latin typeface="Source Code Pro"/>
                <a:cs typeface="Source Code Pro"/>
              </a:rPr>
              <a:t> </a:t>
            </a:r>
            <a:r>
              <a:rPr lang="de-DE" sz="1000" b="1" dirty="0" err="1">
                <a:solidFill>
                  <a:srgbClr val="992600"/>
                </a:solidFill>
                <a:latin typeface="Source Code Pro"/>
                <a:cs typeface="Source Code Pro"/>
              </a:rPr>
              <a:t>void</a:t>
            </a:r>
            <a:r>
              <a:rPr lang="de-DE" sz="1000" dirty="0">
                <a:solidFill>
                  <a:srgbClr val="992600"/>
                </a:solidFill>
                <a:latin typeface="Source Code Pro"/>
                <a:cs typeface="Source Code Pro"/>
              </a:rPr>
              <a:t> </a:t>
            </a:r>
            <a:r>
              <a:rPr lang="de-DE" sz="1000" dirty="0" err="1" smtClean="0">
                <a:latin typeface="Source Code Pro"/>
                <a:cs typeface="Source Code Pro"/>
              </a:rPr>
              <a:t>doStuff</a:t>
            </a:r>
            <a:r>
              <a:rPr lang="de-DE" sz="1000" dirty="0">
                <a:latin typeface="Source Code Pro"/>
                <a:cs typeface="Source Code Pro"/>
              </a:rPr>
              <a:t>() {</a:t>
            </a:r>
          </a:p>
          <a:p>
            <a:pPr marL="0" indent="0">
              <a:buNone/>
            </a:pPr>
            <a:r>
              <a:rPr lang="de-DE" sz="1000" dirty="0">
                <a:latin typeface="Source Code Pro"/>
                <a:cs typeface="Source Code Pro"/>
              </a:rPr>
              <a:t>        </a:t>
            </a:r>
            <a:r>
              <a:rPr lang="de-DE" sz="1000" dirty="0" err="1">
                <a:latin typeface="Source Code Pro"/>
                <a:cs typeface="Source Code Pro"/>
              </a:rPr>
              <a:t>System.</a:t>
            </a:r>
            <a:r>
              <a:rPr lang="de-DE" sz="1000" b="1" i="1" dirty="0" err="1">
                <a:solidFill>
                  <a:srgbClr val="0000FF"/>
                </a:solidFill>
                <a:latin typeface="Source Code Pro"/>
                <a:cs typeface="Source Code Pro"/>
              </a:rPr>
              <a:t>out</a:t>
            </a:r>
            <a:r>
              <a:rPr lang="de-DE" sz="1000" dirty="0" err="1">
                <a:latin typeface="Source Code Pro"/>
                <a:cs typeface="Source Code Pro"/>
              </a:rPr>
              <a:t>.printf</a:t>
            </a:r>
            <a:r>
              <a:rPr lang="de-DE" sz="1000" dirty="0" smtClean="0">
                <a:latin typeface="Source Code Pro"/>
                <a:cs typeface="Source Code Pro"/>
              </a:rPr>
              <a:t>("</a:t>
            </a:r>
            <a:r>
              <a:rPr lang="de-DE" sz="1000" dirty="0" err="1" smtClean="0">
                <a:latin typeface="Source Code Pro"/>
                <a:cs typeface="Source Code Pro"/>
              </a:rPr>
              <a:t>doStuff</a:t>
            </a:r>
            <a:r>
              <a:rPr lang="de-DE" sz="1000" dirty="0" smtClean="0">
                <a:latin typeface="Source Code Pro"/>
                <a:cs typeface="Source Code Pro"/>
              </a:rPr>
              <a:t> </a:t>
            </a:r>
            <a:r>
              <a:rPr lang="de-DE" sz="1000" dirty="0" err="1">
                <a:latin typeface="Source Code Pro"/>
                <a:cs typeface="Source Code Pro"/>
              </a:rPr>
              <a:t>from</a:t>
            </a:r>
            <a:r>
              <a:rPr lang="de-DE" sz="1000" dirty="0">
                <a:latin typeface="Source Code Pro"/>
                <a:cs typeface="Source Code Pro"/>
              </a:rPr>
              <a:t> </a:t>
            </a:r>
            <a:r>
              <a:rPr lang="de-DE" sz="1000" dirty="0" err="1">
                <a:latin typeface="Source Code Pro"/>
                <a:cs typeface="Source Code Pro"/>
              </a:rPr>
              <a:t>BFace</a:t>
            </a:r>
            <a:r>
              <a:rPr lang="de-DE" sz="1000" dirty="0">
                <a:latin typeface="Source Code Pro"/>
                <a:cs typeface="Source Code Pro"/>
              </a:rPr>
              <a:t>.");</a:t>
            </a:r>
          </a:p>
          <a:p>
            <a:pPr marL="0" indent="0">
              <a:buNone/>
            </a:pPr>
            <a:r>
              <a:rPr lang="de-DE" sz="1000" dirty="0">
                <a:latin typeface="Source Code Pro"/>
                <a:cs typeface="Source Code Pro"/>
              </a:rPr>
              <a:t>    }</a:t>
            </a:r>
          </a:p>
          <a:p>
            <a:pPr marL="0" indent="0">
              <a:buNone/>
            </a:pPr>
            <a:r>
              <a:rPr lang="de-DE" sz="1000" dirty="0" smtClean="0">
                <a:latin typeface="Source Code Pro"/>
                <a:cs typeface="Source Code Pro"/>
              </a:rPr>
              <a:t>}</a:t>
            </a:r>
          </a:p>
          <a:p>
            <a:pPr marL="0" indent="0">
              <a:buNone/>
            </a:pPr>
            <a:endParaRPr lang="de-DE" sz="1000" dirty="0"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de-DE" sz="1000" b="1" dirty="0" err="1">
                <a:solidFill>
                  <a:srgbClr val="992600"/>
                </a:solidFill>
                <a:latin typeface="Source Code Pro"/>
                <a:cs typeface="Source Code Pro"/>
              </a:rPr>
              <a:t>public</a:t>
            </a:r>
            <a:r>
              <a:rPr lang="de-DE" sz="1000" b="1" dirty="0">
                <a:solidFill>
                  <a:srgbClr val="992600"/>
                </a:solidFill>
                <a:latin typeface="Source Code Pro"/>
                <a:cs typeface="Source Code Pro"/>
              </a:rPr>
              <a:t> </a:t>
            </a:r>
            <a:r>
              <a:rPr lang="de-DE" sz="1000" b="1" dirty="0" err="1">
                <a:solidFill>
                  <a:srgbClr val="992600"/>
                </a:solidFill>
                <a:latin typeface="Source Code Pro"/>
                <a:cs typeface="Source Code Pro"/>
              </a:rPr>
              <a:t>class</a:t>
            </a:r>
            <a:r>
              <a:rPr lang="de-DE" sz="1000" b="1" dirty="0">
                <a:solidFill>
                  <a:srgbClr val="992600"/>
                </a:solidFill>
                <a:latin typeface="Source Code Pro"/>
                <a:cs typeface="Source Code Pro"/>
              </a:rPr>
              <a:t> </a:t>
            </a:r>
            <a:r>
              <a:rPr lang="de-DE" sz="1000" dirty="0" err="1">
                <a:latin typeface="Source Code Pro"/>
                <a:cs typeface="Source Code Pro"/>
              </a:rPr>
              <a:t>Implementor</a:t>
            </a:r>
            <a:r>
              <a:rPr lang="de-DE" sz="1000" dirty="0">
                <a:latin typeface="Source Code Pro"/>
                <a:cs typeface="Source Code Pro"/>
              </a:rPr>
              <a:t> </a:t>
            </a:r>
            <a:r>
              <a:rPr lang="de-DE" sz="1000" b="1" dirty="0" err="1">
                <a:solidFill>
                  <a:srgbClr val="992600"/>
                </a:solidFill>
                <a:latin typeface="Source Code Pro"/>
                <a:cs typeface="Source Code Pro"/>
              </a:rPr>
              <a:t>implements</a:t>
            </a:r>
            <a:r>
              <a:rPr lang="de-DE" sz="1000" dirty="0">
                <a:solidFill>
                  <a:srgbClr val="992600"/>
                </a:solidFill>
                <a:latin typeface="Source Code Pro"/>
                <a:cs typeface="Source Code Pro"/>
              </a:rPr>
              <a:t> </a:t>
            </a:r>
            <a:r>
              <a:rPr lang="de-DE" sz="1000" dirty="0" err="1">
                <a:latin typeface="Source Code Pro"/>
                <a:cs typeface="Source Code Pro"/>
              </a:rPr>
              <a:t>AFace</a:t>
            </a:r>
            <a:r>
              <a:rPr lang="de-DE" sz="1000" dirty="0">
                <a:latin typeface="Source Code Pro"/>
                <a:cs typeface="Source Code Pro"/>
              </a:rPr>
              <a:t>, </a:t>
            </a:r>
            <a:r>
              <a:rPr lang="de-DE" sz="1000" dirty="0" err="1">
                <a:latin typeface="Source Code Pro"/>
                <a:cs typeface="Source Code Pro"/>
              </a:rPr>
              <a:t>BFace</a:t>
            </a:r>
            <a:r>
              <a:rPr lang="de-DE" sz="1000" dirty="0">
                <a:latin typeface="Source Code Pro"/>
                <a:cs typeface="Source Code Pro"/>
              </a:rPr>
              <a:t> </a:t>
            </a:r>
          </a:p>
          <a:p>
            <a:pPr marL="0" indent="0">
              <a:buNone/>
            </a:pPr>
            <a:r>
              <a:rPr lang="de-DE" sz="1000" dirty="0" smtClean="0">
                <a:latin typeface="Source Code Pro"/>
                <a:cs typeface="Source Code Pro"/>
              </a:rPr>
              <a:t>{</a:t>
            </a:r>
          </a:p>
          <a:p>
            <a:pPr marL="0" indent="0">
              <a:buNone/>
            </a:pPr>
            <a:r>
              <a:rPr lang="de-DE" sz="1000" dirty="0">
                <a:latin typeface="Source Code Pro"/>
                <a:cs typeface="Source Code Pro"/>
              </a:rPr>
              <a:t> </a:t>
            </a:r>
            <a:r>
              <a:rPr lang="de-DE" sz="1000" dirty="0" smtClean="0">
                <a:latin typeface="Source Code Pro"/>
                <a:cs typeface="Source Code Pro"/>
              </a:rPr>
              <a:t>   </a:t>
            </a:r>
            <a:r>
              <a:rPr lang="de-DE" sz="1000" i="1" dirty="0" smtClean="0">
                <a:solidFill>
                  <a:schemeClr val="accent1">
                    <a:lumMod val="75000"/>
                  </a:schemeClr>
                </a:solidFill>
                <a:latin typeface="Source Code Pro"/>
                <a:cs typeface="Source Code Pro"/>
              </a:rPr>
              <a:t>// </a:t>
            </a:r>
            <a:r>
              <a:rPr lang="de-DE" sz="1000" i="1" dirty="0" err="1" smtClean="0">
                <a:solidFill>
                  <a:schemeClr val="accent1">
                    <a:lumMod val="75000"/>
                  </a:schemeClr>
                </a:solidFill>
                <a:latin typeface="Source Code Pro"/>
                <a:cs typeface="Source Code Pro"/>
              </a:rPr>
              <a:t>use</a:t>
            </a:r>
            <a:r>
              <a:rPr lang="de-DE" sz="1000" i="1" dirty="0" smtClean="0">
                <a:solidFill>
                  <a:schemeClr val="accent1">
                    <a:lumMod val="75000"/>
                  </a:schemeClr>
                </a:solidFill>
                <a:latin typeface="Source Code Pro"/>
                <a:cs typeface="Source Code Pro"/>
              </a:rPr>
              <a:t> a </a:t>
            </a:r>
            <a:r>
              <a:rPr lang="de-DE" sz="1000" i="1" dirty="0" err="1" smtClean="0">
                <a:solidFill>
                  <a:schemeClr val="accent1">
                    <a:lumMod val="75000"/>
                  </a:schemeClr>
                </a:solidFill>
                <a:latin typeface="Source Code Pro"/>
                <a:cs typeface="Source Code Pro"/>
              </a:rPr>
              <a:t>default</a:t>
            </a:r>
            <a:r>
              <a:rPr lang="de-DE" sz="1000" i="1" dirty="0" smtClean="0">
                <a:solidFill>
                  <a:schemeClr val="accent1">
                    <a:lumMod val="75000"/>
                  </a:schemeClr>
                </a:solidFill>
                <a:latin typeface="Source Code Pro"/>
                <a:cs typeface="Source Code Pro"/>
              </a:rPr>
              <a:t> </a:t>
            </a:r>
            <a:r>
              <a:rPr lang="de-DE" sz="1000" i="1" dirty="0" err="1" smtClean="0">
                <a:solidFill>
                  <a:schemeClr val="accent1">
                    <a:lumMod val="75000"/>
                  </a:schemeClr>
                </a:solidFill>
                <a:latin typeface="Source Code Pro"/>
                <a:cs typeface="Source Code Pro"/>
              </a:rPr>
              <a:t>implementation</a:t>
            </a:r>
            <a:endParaRPr lang="de-DE" sz="1000" i="1" dirty="0" smtClean="0">
              <a:solidFill>
                <a:schemeClr val="accent1">
                  <a:lumMod val="75000"/>
                </a:schemeClr>
              </a:solidFill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de-DE" sz="1000" dirty="0" smtClean="0">
                <a:latin typeface="Source Code Pro"/>
                <a:cs typeface="Source Code Pro"/>
              </a:rPr>
              <a:t>    </a:t>
            </a:r>
            <a:r>
              <a:rPr lang="de-DE" sz="1000" b="1" dirty="0" err="1">
                <a:solidFill>
                  <a:srgbClr val="992600"/>
                </a:solidFill>
                <a:latin typeface="Source Code Pro"/>
                <a:cs typeface="Source Code Pro"/>
              </a:rPr>
              <a:t>public</a:t>
            </a:r>
            <a:r>
              <a:rPr lang="de-DE" sz="1000" b="1" dirty="0">
                <a:solidFill>
                  <a:srgbClr val="992600"/>
                </a:solidFill>
                <a:latin typeface="Source Code Pro"/>
                <a:cs typeface="Source Code Pro"/>
              </a:rPr>
              <a:t> </a:t>
            </a:r>
            <a:r>
              <a:rPr lang="de-DE" sz="1000" b="1" dirty="0" err="1">
                <a:solidFill>
                  <a:srgbClr val="992600"/>
                </a:solidFill>
                <a:latin typeface="Source Code Pro"/>
                <a:cs typeface="Source Code Pro"/>
              </a:rPr>
              <a:t>void</a:t>
            </a:r>
            <a:r>
              <a:rPr lang="de-DE" sz="1000" b="1" dirty="0">
                <a:solidFill>
                  <a:srgbClr val="992600"/>
                </a:solidFill>
                <a:latin typeface="Source Code Pro"/>
                <a:cs typeface="Source Code Pro"/>
              </a:rPr>
              <a:t> </a:t>
            </a:r>
            <a:r>
              <a:rPr lang="de-DE" sz="1000" dirty="0" err="1" smtClean="0">
                <a:latin typeface="Source Code Pro"/>
                <a:cs typeface="Source Code Pro"/>
              </a:rPr>
              <a:t>doStuff</a:t>
            </a:r>
            <a:r>
              <a:rPr lang="de-DE" sz="1000" dirty="0">
                <a:latin typeface="Source Code Pro"/>
                <a:cs typeface="Source Code Pro"/>
              </a:rPr>
              <a:t>() {</a:t>
            </a:r>
          </a:p>
          <a:p>
            <a:pPr marL="0" indent="0">
              <a:buNone/>
            </a:pPr>
            <a:r>
              <a:rPr lang="de-DE" sz="1000" dirty="0">
                <a:latin typeface="Source Code Pro"/>
                <a:cs typeface="Source Code Pro"/>
              </a:rPr>
              <a:t>        </a:t>
            </a:r>
            <a:r>
              <a:rPr lang="de-DE" sz="1000" dirty="0" err="1" smtClean="0">
                <a:latin typeface="Source Code Pro"/>
                <a:cs typeface="Source Code Pro"/>
              </a:rPr>
              <a:t>AFace.</a:t>
            </a:r>
            <a:r>
              <a:rPr lang="de-DE" sz="1000" b="1" dirty="0" err="1" smtClean="0">
                <a:solidFill>
                  <a:srgbClr val="992600"/>
                </a:solidFill>
                <a:latin typeface="Source Code Pro"/>
                <a:cs typeface="Source Code Pro"/>
              </a:rPr>
              <a:t>super</a:t>
            </a:r>
            <a:r>
              <a:rPr lang="de-DE" sz="1000" dirty="0" err="1" smtClean="0">
                <a:latin typeface="Source Code Pro"/>
                <a:cs typeface="Source Code Pro"/>
              </a:rPr>
              <a:t>.dosStuff</a:t>
            </a:r>
            <a:r>
              <a:rPr lang="de-DE" sz="1000" dirty="0">
                <a:latin typeface="Source Code Pro"/>
                <a:cs typeface="Source Code Pro"/>
              </a:rPr>
              <a:t>()</a:t>
            </a:r>
            <a:r>
              <a:rPr lang="de-DE" sz="1000" dirty="0" smtClean="0">
                <a:latin typeface="Source Code Pro"/>
                <a:cs typeface="Source Code Pro"/>
              </a:rPr>
              <a:t>;</a:t>
            </a:r>
            <a:endParaRPr lang="de-DE" sz="1000" dirty="0"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de-DE" sz="1000" dirty="0">
                <a:latin typeface="Source Code Pro"/>
                <a:cs typeface="Source Code Pro"/>
              </a:rPr>
              <a:t>    </a:t>
            </a:r>
            <a:r>
              <a:rPr lang="de-DE" sz="1000" dirty="0" smtClean="0">
                <a:latin typeface="Source Code Pro"/>
                <a:cs typeface="Source Code Pro"/>
              </a:rPr>
              <a:t>}</a:t>
            </a:r>
          </a:p>
          <a:p>
            <a:pPr marL="0" indent="0">
              <a:buNone/>
            </a:pPr>
            <a:endParaRPr lang="de-DE" sz="1000" dirty="0" smtClean="0"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de-DE" sz="1000" dirty="0">
                <a:latin typeface="Source Code Pro"/>
                <a:cs typeface="Source Code Pro"/>
              </a:rPr>
              <a:t> </a:t>
            </a:r>
            <a:r>
              <a:rPr lang="de-DE" sz="1000" dirty="0" smtClean="0">
                <a:latin typeface="Source Code Pro"/>
                <a:cs typeface="Source Code Pro"/>
              </a:rPr>
              <a:t>   </a:t>
            </a:r>
            <a:r>
              <a:rPr lang="de-DE" sz="1000" b="1" dirty="0" err="1" smtClean="0">
                <a:solidFill>
                  <a:schemeClr val="accent2">
                    <a:lumMod val="75000"/>
                  </a:schemeClr>
                </a:solidFill>
                <a:latin typeface="Source Code Pro"/>
                <a:cs typeface="Source Code Pro"/>
              </a:rPr>
              <a:t>public</a:t>
            </a:r>
            <a:r>
              <a:rPr lang="de-DE" sz="1000" dirty="0" smtClean="0">
                <a:latin typeface="Source Code Pro"/>
                <a:cs typeface="Source Code Pro"/>
              </a:rPr>
              <a:t> </a:t>
            </a:r>
            <a:r>
              <a:rPr lang="de-DE" sz="1000" dirty="0">
                <a:latin typeface="Source Code Pro"/>
                <a:cs typeface="Source Code Pro"/>
              </a:rPr>
              <a:t>List&lt;String&gt; </a:t>
            </a:r>
            <a:r>
              <a:rPr lang="de-DE" sz="1000" dirty="0" err="1">
                <a:latin typeface="Source Code Pro"/>
                <a:cs typeface="Source Code Pro"/>
              </a:rPr>
              <a:t>listMe</a:t>
            </a:r>
            <a:r>
              <a:rPr lang="de-DE" sz="1000" dirty="0">
                <a:latin typeface="Source Code Pro"/>
                <a:cs typeface="Source Code Pro"/>
              </a:rPr>
              <a:t>() {</a:t>
            </a:r>
          </a:p>
          <a:p>
            <a:pPr marL="0" indent="0">
              <a:buNone/>
            </a:pPr>
            <a:r>
              <a:rPr lang="de-DE" sz="1000" dirty="0">
                <a:latin typeface="Source Code Pro"/>
                <a:cs typeface="Source Code Pro"/>
              </a:rPr>
              <a:t>       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  <a:latin typeface="Source Code Pro"/>
                <a:cs typeface="Source Code Pro"/>
              </a:rPr>
              <a:t>// </a:t>
            </a:r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  <a:latin typeface="Source Code Pro"/>
                <a:cs typeface="Source Code Pro"/>
              </a:rPr>
              <a:t>useful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  <a:latin typeface="Source Code Pro"/>
                <a:cs typeface="Source Code Pro"/>
              </a:rPr>
              <a:t> </a:t>
            </a:r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  <a:latin typeface="Source Code Pro"/>
                <a:cs typeface="Source Code Pro"/>
              </a:rPr>
              <a:t>stuff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  <a:latin typeface="Source Code Pro"/>
                <a:cs typeface="Source Code Pro"/>
              </a:rPr>
              <a:t> </a:t>
            </a:r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  <a:latin typeface="Source Code Pro"/>
                <a:cs typeface="Source Code Pro"/>
              </a:rPr>
              <a:t>here</a:t>
            </a:r>
            <a:endParaRPr lang="de-DE" sz="1000" i="1" dirty="0">
              <a:solidFill>
                <a:schemeClr val="accent1">
                  <a:lumMod val="75000"/>
                </a:schemeClr>
              </a:solidFill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de-DE" sz="1000" dirty="0" smtClean="0">
                <a:latin typeface="Source Code Pro"/>
                <a:cs typeface="Source Code Pro"/>
              </a:rPr>
              <a:t>    </a:t>
            </a:r>
            <a:r>
              <a:rPr lang="de-DE" sz="1000" dirty="0">
                <a:latin typeface="Source Code Pro"/>
                <a:cs typeface="Source Code Pro"/>
              </a:rPr>
              <a:t>}</a:t>
            </a:r>
          </a:p>
          <a:p>
            <a:pPr marL="0" indent="0">
              <a:buNone/>
            </a:pPr>
            <a:r>
              <a:rPr lang="de-DE" sz="1000" dirty="0" smtClean="0">
                <a:latin typeface="Source Code Pro"/>
                <a:cs typeface="Source Code Pro"/>
              </a:rPr>
              <a:t>}</a:t>
            </a:r>
            <a:endParaRPr lang="de-DE" sz="1000" dirty="0">
              <a:latin typeface="Source Code Pro"/>
              <a:cs typeface="Source Code Pro"/>
            </a:endParaRPr>
          </a:p>
        </p:txBody>
      </p:sp>
    </p:spTree>
    <p:extLst>
      <p:ext uri="{BB962C8B-B14F-4D97-AF65-F5344CB8AC3E}">
        <p14:creationId xmlns:p14="http://schemas.microsoft.com/office/powerpoint/2010/main" val="11748618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9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9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 animBg="1"/>
      <p:bldP spid="9" grpId="0" uiExpand="1" build="p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5" name="Text Box 3"/>
          <p:cNvSpPr txBox="1">
            <a:spLocks noChangeArrowheads="1"/>
          </p:cNvSpPr>
          <p:nvPr/>
        </p:nvSpPr>
        <p:spPr bwMode="auto">
          <a:xfrm>
            <a:off x="396874" y="1554163"/>
            <a:ext cx="8377200" cy="431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lIns="450000" anchor="ctr"/>
          <a:lstStyle>
            <a:defPPr>
              <a:defRPr lang="de-DE"/>
            </a:defPPr>
            <a:lvl1pPr eaLnBrk="1" hangingPunct="1">
              <a:spcBef>
                <a:spcPct val="50000"/>
              </a:spcBef>
              <a:defRPr sz="1600" b="1"/>
            </a:lvl1pPr>
            <a:lvl2pPr marL="742950" indent="-285750" eaLnBrk="0" hangingPunct="0">
              <a:defRPr sz="2400"/>
            </a:lvl2pPr>
            <a:lvl3pPr marL="1143000" indent="-228600" eaLnBrk="0" hangingPunct="0">
              <a:defRPr sz="2400"/>
            </a:lvl3pPr>
            <a:lvl4pPr marL="1600200" indent="-228600" eaLnBrk="0" hangingPunct="0">
              <a:defRPr sz="2400"/>
            </a:lvl4pPr>
            <a:lvl5pPr marL="2057400" indent="-228600" eaLnBrk="0" hangingPunct="0">
              <a:defRPr sz="2400"/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/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/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/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/>
            </a:lvl9pPr>
          </a:lstStyle>
          <a:p>
            <a:pPr>
              <a:defRPr/>
            </a:pPr>
            <a:r>
              <a:rPr lang="de-DE" dirty="0" smtClean="0"/>
              <a:t>Es war einmal in Amerika</a:t>
            </a:r>
          </a:p>
        </p:txBody>
      </p:sp>
      <p:sp>
        <p:nvSpPr>
          <p:cNvPr id="93192" name="Text Box 6"/>
          <p:cNvSpPr txBox="1">
            <a:spLocks noChangeArrowheads="1"/>
          </p:cNvSpPr>
          <p:nvPr/>
        </p:nvSpPr>
        <p:spPr bwMode="auto">
          <a:xfrm>
            <a:off x="396874" y="2127250"/>
            <a:ext cx="8377200" cy="431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lIns="450000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de-DE" sz="1600" b="1" dirty="0" smtClean="0"/>
              <a:t>Sieben</a:t>
            </a:r>
          </a:p>
        </p:txBody>
      </p:sp>
      <p:sp>
        <p:nvSpPr>
          <p:cNvPr id="93193" name="Text Box 7"/>
          <p:cNvSpPr txBox="1">
            <a:spLocks noChangeArrowheads="1"/>
          </p:cNvSpPr>
          <p:nvPr/>
        </p:nvSpPr>
        <p:spPr bwMode="auto">
          <a:xfrm>
            <a:off x="396874" y="2700338"/>
            <a:ext cx="8377200" cy="431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lIns="450000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de-DE" sz="1600" b="1" dirty="0" smtClean="0"/>
              <a:t>Super 8</a:t>
            </a:r>
          </a:p>
        </p:txBody>
      </p:sp>
      <p:sp>
        <p:nvSpPr>
          <p:cNvPr id="93194" name="Text Box 8"/>
          <p:cNvSpPr txBox="1">
            <a:spLocks noChangeArrowheads="1"/>
          </p:cNvSpPr>
          <p:nvPr/>
        </p:nvSpPr>
        <p:spPr bwMode="auto">
          <a:xfrm>
            <a:off x="396874" y="3273425"/>
            <a:ext cx="8377200" cy="431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lIns="450000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de-DE" sz="1600" b="1" dirty="0" smtClean="0"/>
              <a:t>Moderne Zeiten</a:t>
            </a:r>
          </a:p>
        </p:txBody>
      </p:sp>
      <p:sp>
        <p:nvSpPr>
          <p:cNvPr id="93195" name="Text Box 9"/>
          <p:cNvSpPr txBox="1">
            <a:spLocks noChangeArrowheads="1"/>
          </p:cNvSpPr>
          <p:nvPr/>
        </p:nvSpPr>
        <p:spPr bwMode="auto">
          <a:xfrm>
            <a:off x="396874" y="3846513"/>
            <a:ext cx="8377200" cy="431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lIns="450000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de-DE" sz="1600" b="1" dirty="0" smtClean="0"/>
              <a:t>Aus der Mitte entspringt ein Fluss </a:t>
            </a:r>
          </a:p>
        </p:txBody>
      </p:sp>
      <p:sp>
        <p:nvSpPr>
          <p:cNvPr id="93196" name="Text Box 10"/>
          <p:cNvSpPr txBox="1">
            <a:spLocks noChangeArrowheads="1"/>
          </p:cNvSpPr>
          <p:nvPr/>
        </p:nvSpPr>
        <p:spPr bwMode="auto">
          <a:xfrm>
            <a:off x="396874" y="4419600"/>
            <a:ext cx="8377200" cy="431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lIns="450000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de-DE" sz="1600" b="1" dirty="0" smtClean="0"/>
              <a:t>Und ewig schleichen die Erben</a:t>
            </a:r>
          </a:p>
        </p:txBody>
      </p:sp>
      <p:sp>
        <p:nvSpPr>
          <p:cNvPr id="93198" name="Text Box 11"/>
          <p:cNvSpPr txBox="1">
            <a:spLocks noChangeArrowheads="1"/>
          </p:cNvSpPr>
          <p:nvPr/>
        </p:nvSpPr>
        <p:spPr bwMode="auto">
          <a:xfrm>
            <a:off x="396874" y="5565775"/>
            <a:ext cx="8377200" cy="431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lIns="450000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de-DE" sz="1600" b="1" dirty="0" smtClean="0"/>
              <a:t>Bis zum Horizont und noch viel weiter</a:t>
            </a:r>
            <a:endParaRPr lang="de-DE" sz="1600" b="1" dirty="0"/>
          </a:p>
        </p:txBody>
      </p:sp>
      <p:sp>
        <p:nvSpPr>
          <p:cNvPr id="155661" name="Text Box 11"/>
          <p:cNvSpPr txBox="1">
            <a:spLocks noChangeArrowheads="1"/>
          </p:cNvSpPr>
          <p:nvPr/>
        </p:nvSpPr>
        <p:spPr bwMode="auto">
          <a:xfrm>
            <a:off x="396874" y="4992688"/>
            <a:ext cx="8377200" cy="431800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accent1"/>
            </a:solidFill>
            <a:miter lim="800000"/>
            <a:headEnd/>
            <a:tailEnd/>
          </a:ln>
        </p:spPr>
        <p:txBody>
          <a:bodyPr lIns="450000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de-DE" sz="1600" b="1" dirty="0" smtClean="0">
                <a:solidFill>
                  <a:schemeClr val="bg1"/>
                </a:solidFill>
              </a:rPr>
              <a:t>Das Beste kommt zum Schluss</a:t>
            </a:r>
            <a:endParaRPr lang="de-DE" sz="1600" b="1" dirty="0">
              <a:solidFill>
                <a:schemeClr val="bg1"/>
              </a:solidFill>
            </a:endParaRPr>
          </a:p>
        </p:txBody>
      </p:sp>
      <p:pic>
        <p:nvPicPr>
          <p:cNvPr id="155662" name="Picture 4" descr="Pfeil_Weiß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963" y="5040169"/>
            <a:ext cx="273050" cy="334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A4CE55E2-3215-402C-AE73-9ABC85CAD1CA}" type="datetime1">
              <a:rPr lang="de-DE" smtClean="0"/>
              <a:t>27.04.15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Cassini Consulting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3A9C1C2-BE46-C445-BDD9-8AB7CCD2F82E}" type="slidenum">
              <a:rPr lang="de-DE" smtClean="0"/>
              <a:pPr>
                <a:defRPr/>
              </a:pPr>
              <a:t>33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388510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3A9C1C2-BE46-C445-BDD9-8AB7CCD2F82E}" type="slidenum">
              <a:rPr lang="de-DE" smtClean="0"/>
              <a:pPr>
                <a:defRPr/>
              </a:pPr>
              <a:t>34</a:t>
            </a:fld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393575C1-7858-4A3F-8126-852390EDA73C}" type="datetime1">
              <a:rPr lang="de-DE" smtClean="0"/>
              <a:t>27.04.15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Cassini Consulting</a:t>
            </a:r>
            <a:endParaRPr lang="de-DE" dirty="0"/>
          </a:p>
        </p:txBody>
      </p:sp>
      <p:pic>
        <p:nvPicPr>
          <p:cNvPr id="6" name="Bild 5" descr="kino_the-bucket-list4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1061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Base64 Encoding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3A9C1C2-BE46-C445-BDD9-8AB7CCD2F82E}" type="slidenum">
              <a:rPr lang="de-DE" smtClean="0"/>
              <a:pPr>
                <a:defRPr/>
              </a:pPr>
              <a:t>35</a:t>
            </a:fld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BD938B8E-0A73-4419-92DB-9FFCC0E1746F}" type="datetime1">
              <a:rPr lang="de-DE" smtClean="0"/>
              <a:t>27.04.15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Cassini Consulting</a:t>
            </a:r>
            <a:endParaRPr lang="de-DE" dirty="0"/>
          </a:p>
        </p:txBody>
      </p:sp>
      <p:sp>
        <p:nvSpPr>
          <p:cNvPr id="8" name="Rechteck 7"/>
          <p:cNvSpPr/>
          <p:nvPr/>
        </p:nvSpPr>
        <p:spPr>
          <a:xfrm>
            <a:off x="393700" y="1556792"/>
            <a:ext cx="4103688" cy="443602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de-DE" sz="1000" b="1" dirty="0" err="1">
                <a:solidFill>
                  <a:srgbClr val="992600"/>
                </a:solidFill>
                <a:latin typeface="Source Code Pro"/>
                <a:cs typeface="Source Code Pro"/>
              </a:rPr>
              <a:t>import</a:t>
            </a:r>
            <a:r>
              <a:rPr lang="de-DE" sz="1000" dirty="0">
                <a:solidFill>
                  <a:schemeClr val="tx1"/>
                </a:solidFill>
                <a:latin typeface="Source Code Pro"/>
                <a:cs typeface="Source Code Pro"/>
              </a:rPr>
              <a:t> sun.misc.BASE64Decoder;</a:t>
            </a:r>
          </a:p>
          <a:p>
            <a:r>
              <a:rPr lang="de-DE" sz="1000" b="1" dirty="0" err="1">
                <a:solidFill>
                  <a:srgbClr val="992600"/>
                </a:solidFill>
                <a:latin typeface="Source Code Pro"/>
                <a:cs typeface="Source Code Pro"/>
              </a:rPr>
              <a:t>import</a:t>
            </a:r>
            <a:r>
              <a:rPr lang="de-DE" sz="1000" dirty="0">
                <a:solidFill>
                  <a:srgbClr val="992600"/>
                </a:solidFill>
                <a:latin typeface="Source Code Pro"/>
                <a:cs typeface="Source Code Pro"/>
              </a:rPr>
              <a:t> </a:t>
            </a:r>
            <a:r>
              <a:rPr lang="de-DE" sz="1000" dirty="0">
                <a:solidFill>
                  <a:schemeClr val="tx1"/>
                </a:solidFill>
                <a:latin typeface="Source Code Pro"/>
                <a:cs typeface="Source Code Pro"/>
              </a:rPr>
              <a:t>sun.misc.BASE64Encoder</a:t>
            </a:r>
            <a:r>
              <a:rPr lang="de-DE" sz="1000" dirty="0" smtClean="0">
                <a:solidFill>
                  <a:schemeClr val="tx1"/>
                </a:solidFill>
                <a:latin typeface="Source Code Pro"/>
                <a:cs typeface="Source Code Pro"/>
              </a:rPr>
              <a:t>;</a:t>
            </a:r>
          </a:p>
          <a:p>
            <a:endParaRPr lang="de-DE" sz="1000" dirty="0">
              <a:solidFill>
                <a:schemeClr val="tx1"/>
              </a:solidFill>
              <a:latin typeface="Source Code Pro"/>
              <a:cs typeface="Source Code Pro"/>
            </a:endParaRPr>
          </a:p>
          <a:p>
            <a:r>
              <a:rPr lang="de-DE" sz="1000" b="1" dirty="0" err="1">
                <a:solidFill>
                  <a:srgbClr val="992600"/>
                </a:solidFill>
                <a:latin typeface="Source Code Pro"/>
                <a:cs typeface="Source Code Pro"/>
              </a:rPr>
              <a:t>public</a:t>
            </a:r>
            <a:r>
              <a:rPr lang="de-DE" sz="1000" b="1" dirty="0">
                <a:solidFill>
                  <a:srgbClr val="992600"/>
                </a:solidFill>
                <a:latin typeface="Source Code Pro"/>
                <a:cs typeface="Source Code Pro"/>
              </a:rPr>
              <a:t> </a:t>
            </a:r>
            <a:r>
              <a:rPr lang="de-DE" sz="1000" b="1" dirty="0" err="1">
                <a:solidFill>
                  <a:srgbClr val="992600"/>
                </a:solidFill>
                <a:latin typeface="Source Code Pro"/>
                <a:cs typeface="Source Code Pro"/>
              </a:rPr>
              <a:t>class</a:t>
            </a:r>
            <a:r>
              <a:rPr lang="de-DE" sz="1000" dirty="0">
                <a:solidFill>
                  <a:schemeClr val="tx1"/>
                </a:solidFill>
                <a:latin typeface="Source Code Pro"/>
                <a:cs typeface="Source Code Pro"/>
              </a:rPr>
              <a:t> Base64Test {</a:t>
            </a:r>
          </a:p>
          <a:p>
            <a:endParaRPr lang="de-DE" sz="1000" dirty="0">
              <a:solidFill>
                <a:schemeClr val="tx1"/>
              </a:solidFill>
              <a:latin typeface="Source Code Pro"/>
              <a:cs typeface="Source Code Pro"/>
            </a:endParaRPr>
          </a:p>
          <a:p>
            <a:r>
              <a:rPr lang="de-DE" sz="1000" dirty="0">
                <a:solidFill>
                  <a:schemeClr val="tx1"/>
                </a:solidFill>
                <a:latin typeface="Source Code Pro"/>
                <a:cs typeface="Source Code Pro"/>
              </a:rPr>
              <a:t>  </a:t>
            </a:r>
            <a:r>
              <a:rPr lang="de-DE" sz="1000" b="1" dirty="0" err="1">
                <a:solidFill>
                  <a:srgbClr val="992600"/>
                </a:solidFill>
                <a:latin typeface="Source Code Pro"/>
                <a:cs typeface="Source Code Pro"/>
              </a:rPr>
              <a:t>public</a:t>
            </a:r>
            <a:r>
              <a:rPr lang="de-DE" sz="1000" b="1" dirty="0">
                <a:solidFill>
                  <a:srgbClr val="992600"/>
                </a:solidFill>
                <a:latin typeface="Source Code Pro"/>
                <a:cs typeface="Source Code Pro"/>
              </a:rPr>
              <a:t> </a:t>
            </a:r>
            <a:r>
              <a:rPr lang="de-DE" sz="1000" b="1" dirty="0" err="1">
                <a:solidFill>
                  <a:srgbClr val="992600"/>
                </a:solidFill>
                <a:latin typeface="Source Code Pro"/>
                <a:cs typeface="Source Code Pro"/>
              </a:rPr>
              <a:t>static</a:t>
            </a:r>
            <a:r>
              <a:rPr lang="de-DE" sz="1000" b="1" dirty="0">
                <a:solidFill>
                  <a:srgbClr val="992600"/>
                </a:solidFill>
                <a:latin typeface="Source Code Pro"/>
                <a:cs typeface="Source Code Pro"/>
              </a:rPr>
              <a:t> </a:t>
            </a:r>
            <a:r>
              <a:rPr lang="de-DE" sz="1000" b="1" dirty="0" err="1">
                <a:solidFill>
                  <a:srgbClr val="992600"/>
                </a:solidFill>
                <a:latin typeface="Source Code Pro"/>
                <a:cs typeface="Source Code Pro"/>
              </a:rPr>
              <a:t>void</a:t>
            </a:r>
            <a:r>
              <a:rPr lang="de-DE" sz="1000" dirty="0">
                <a:solidFill>
                  <a:schemeClr val="tx1"/>
                </a:solidFill>
                <a:latin typeface="Source Code Pro"/>
                <a:cs typeface="Source Code Pro"/>
              </a:rPr>
              <a:t> </a:t>
            </a:r>
            <a:r>
              <a:rPr lang="de-DE" sz="1000" dirty="0" err="1">
                <a:solidFill>
                  <a:schemeClr val="tx1"/>
                </a:solidFill>
                <a:latin typeface="Source Code Pro"/>
                <a:cs typeface="Source Code Pro"/>
              </a:rPr>
              <a:t>main</a:t>
            </a:r>
            <a:r>
              <a:rPr lang="de-DE" sz="1000" dirty="0">
                <a:solidFill>
                  <a:schemeClr val="tx1"/>
                </a:solidFill>
                <a:latin typeface="Source Code Pro"/>
                <a:cs typeface="Source Code Pro"/>
              </a:rPr>
              <a:t>(String[] </a:t>
            </a:r>
            <a:r>
              <a:rPr lang="de-DE" sz="1000" dirty="0" err="1">
                <a:solidFill>
                  <a:schemeClr val="tx1"/>
                </a:solidFill>
                <a:latin typeface="Source Code Pro"/>
                <a:cs typeface="Source Code Pro"/>
              </a:rPr>
              <a:t>args</a:t>
            </a:r>
            <a:r>
              <a:rPr lang="de-DE" sz="1000" dirty="0">
                <a:solidFill>
                  <a:schemeClr val="tx1"/>
                </a:solidFill>
                <a:latin typeface="Source Code Pro"/>
                <a:cs typeface="Source Code Pro"/>
              </a:rPr>
              <a:t>) </a:t>
            </a:r>
            <a:r>
              <a:rPr lang="de-DE" sz="1000" dirty="0" smtClean="0">
                <a:solidFill>
                  <a:schemeClr val="tx1"/>
                </a:solidFill>
                <a:latin typeface="Source Code Pro"/>
                <a:cs typeface="Source Code Pro"/>
              </a:rPr>
              <a:t>{</a:t>
            </a:r>
          </a:p>
          <a:p>
            <a:endParaRPr lang="de-DE" sz="1000" dirty="0">
              <a:solidFill>
                <a:schemeClr val="tx1"/>
              </a:solidFill>
              <a:latin typeface="Source Code Pro"/>
              <a:cs typeface="Source Code Pro"/>
            </a:endParaRPr>
          </a:p>
          <a:p>
            <a:r>
              <a:rPr lang="de-DE" sz="1000" dirty="0">
                <a:solidFill>
                  <a:schemeClr val="tx1"/>
                </a:solidFill>
                <a:latin typeface="Source Code Pro"/>
                <a:cs typeface="Source Code Pro"/>
              </a:rPr>
              <a:t>    BASE64Decoder </a:t>
            </a:r>
            <a:r>
              <a:rPr lang="de-DE" sz="1000" dirty="0" err="1">
                <a:solidFill>
                  <a:schemeClr val="tx1"/>
                </a:solidFill>
                <a:latin typeface="Source Code Pro"/>
                <a:cs typeface="Source Code Pro"/>
              </a:rPr>
              <a:t>decoder</a:t>
            </a:r>
            <a:r>
              <a:rPr lang="de-DE" sz="1000" dirty="0">
                <a:solidFill>
                  <a:schemeClr val="tx1"/>
                </a:solidFill>
                <a:latin typeface="Source Code Pro"/>
                <a:cs typeface="Source Code Pro"/>
              </a:rPr>
              <a:t> = </a:t>
            </a:r>
            <a:r>
              <a:rPr lang="de-DE" sz="1000" b="1" dirty="0" err="1">
                <a:solidFill>
                  <a:srgbClr val="992600"/>
                </a:solidFill>
                <a:latin typeface="Source Code Pro"/>
                <a:cs typeface="Source Code Pro"/>
              </a:rPr>
              <a:t>new</a:t>
            </a:r>
            <a:r>
              <a:rPr lang="de-DE" sz="1000" dirty="0">
                <a:solidFill>
                  <a:srgbClr val="992600"/>
                </a:solidFill>
                <a:latin typeface="Source Code Pro"/>
                <a:cs typeface="Source Code Pro"/>
              </a:rPr>
              <a:t> </a:t>
            </a:r>
            <a:r>
              <a:rPr lang="de-DE" sz="1000" dirty="0">
                <a:solidFill>
                  <a:schemeClr val="tx1"/>
                </a:solidFill>
                <a:latin typeface="Source Code Pro"/>
                <a:cs typeface="Source Code Pro"/>
              </a:rPr>
              <a:t>BASE64Decoder();</a:t>
            </a:r>
          </a:p>
          <a:p>
            <a:r>
              <a:rPr lang="de-DE" sz="1000" dirty="0">
                <a:solidFill>
                  <a:schemeClr val="tx1"/>
                </a:solidFill>
                <a:latin typeface="Source Code Pro"/>
                <a:cs typeface="Source Code Pro"/>
              </a:rPr>
              <a:t>    BASE64Encoder </a:t>
            </a:r>
            <a:r>
              <a:rPr lang="de-DE" sz="1000" dirty="0" err="1">
                <a:solidFill>
                  <a:schemeClr val="tx1"/>
                </a:solidFill>
                <a:latin typeface="Source Code Pro"/>
                <a:cs typeface="Source Code Pro"/>
              </a:rPr>
              <a:t>encoder</a:t>
            </a:r>
            <a:r>
              <a:rPr lang="de-DE" sz="1000" dirty="0">
                <a:solidFill>
                  <a:schemeClr val="tx1"/>
                </a:solidFill>
                <a:latin typeface="Source Code Pro"/>
                <a:cs typeface="Source Code Pro"/>
              </a:rPr>
              <a:t> = </a:t>
            </a:r>
            <a:r>
              <a:rPr lang="de-DE" sz="1000" b="1" dirty="0" err="1">
                <a:solidFill>
                  <a:srgbClr val="992600"/>
                </a:solidFill>
                <a:latin typeface="Source Code Pro"/>
                <a:cs typeface="Source Code Pro"/>
              </a:rPr>
              <a:t>new</a:t>
            </a:r>
            <a:r>
              <a:rPr lang="de-DE" sz="1000" dirty="0">
                <a:solidFill>
                  <a:srgbClr val="992600"/>
                </a:solidFill>
                <a:latin typeface="Source Code Pro"/>
                <a:cs typeface="Source Code Pro"/>
              </a:rPr>
              <a:t> </a:t>
            </a:r>
            <a:r>
              <a:rPr lang="de-DE" sz="1000" dirty="0">
                <a:solidFill>
                  <a:schemeClr val="tx1"/>
                </a:solidFill>
                <a:latin typeface="Source Code Pro"/>
                <a:cs typeface="Source Code Pro"/>
              </a:rPr>
              <a:t>BASE64Encoder();</a:t>
            </a:r>
          </a:p>
          <a:p>
            <a:endParaRPr lang="en-US" sz="1000" dirty="0" smtClean="0">
              <a:solidFill>
                <a:schemeClr val="tx1"/>
              </a:solidFill>
              <a:latin typeface="Source Code Pro"/>
              <a:cs typeface="Source Code Pro"/>
            </a:endParaRPr>
          </a:p>
          <a:p>
            <a:r>
              <a:rPr lang="en-US" sz="1000" dirty="0">
                <a:solidFill>
                  <a:schemeClr val="tx1"/>
                </a:solidFill>
                <a:latin typeface="Source Code Pro"/>
                <a:cs typeface="Source Code Pro"/>
              </a:rPr>
              <a:t>    </a:t>
            </a:r>
            <a:r>
              <a:rPr lang="en-US" sz="1000" b="1" dirty="0">
                <a:solidFill>
                  <a:srgbClr val="992600"/>
                </a:solidFill>
                <a:latin typeface="Source Code Pro"/>
                <a:cs typeface="Source Code Pro"/>
              </a:rPr>
              <a:t>try</a:t>
            </a:r>
            <a:r>
              <a:rPr lang="en-US" sz="1000" dirty="0">
                <a:solidFill>
                  <a:srgbClr val="992600"/>
                </a:solidFill>
                <a:latin typeface="Source Code Pro"/>
                <a:cs typeface="Source Code Pro"/>
              </a:rPr>
              <a:t> </a:t>
            </a:r>
            <a:r>
              <a:rPr lang="en-US" sz="1000" dirty="0">
                <a:solidFill>
                  <a:schemeClr val="tx1"/>
                </a:solidFill>
                <a:latin typeface="Source Code Pro"/>
                <a:cs typeface="Source Code Pro"/>
              </a:rPr>
              <a:t>{</a:t>
            </a:r>
          </a:p>
          <a:p>
            <a:pPr marL="630238" indent="-630238"/>
            <a:r>
              <a:rPr lang="en-US" sz="1000" dirty="0">
                <a:solidFill>
                  <a:schemeClr val="tx1"/>
                </a:solidFill>
                <a:latin typeface="Source Code Pro"/>
                <a:cs typeface="Source Code Pro"/>
              </a:rPr>
              <a:t>      String </a:t>
            </a:r>
            <a:r>
              <a:rPr lang="en-US" sz="1000" dirty="0" err="1" smtClean="0">
                <a:solidFill>
                  <a:schemeClr val="tx1"/>
                </a:solidFill>
                <a:latin typeface="Source Code Pro"/>
                <a:cs typeface="Source Code Pro"/>
              </a:rPr>
              <a:t>enc</a:t>
            </a:r>
            <a:r>
              <a:rPr lang="en-US" sz="1000" dirty="0" smtClean="0">
                <a:solidFill>
                  <a:schemeClr val="tx1"/>
                </a:solidFill>
                <a:latin typeface="Source Code Pro"/>
                <a:cs typeface="Source Code Pro"/>
              </a:rPr>
              <a:t> = </a:t>
            </a:r>
            <a:r>
              <a:rPr lang="en-US" sz="1000" dirty="0" err="1">
                <a:solidFill>
                  <a:schemeClr val="tx1"/>
                </a:solidFill>
                <a:latin typeface="Source Code Pro"/>
                <a:cs typeface="Source Code Pro"/>
              </a:rPr>
              <a:t>encoder.encodeBuffer</a:t>
            </a:r>
            <a:r>
              <a:rPr lang="en-US" sz="1000" dirty="0" smtClean="0">
                <a:solidFill>
                  <a:schemeClr val="tx1"/>
                </a:solidFill>
                <a:latin typeface="Source Code Pro"/>
                <a:cs typeface="Source Code Pro"/>
              </a:rPr>
              <a:t>(”Cassini”.</a:t>
            </a:r>
            <a:r>
              <a:rPr lang="en-US" sz="1000" dirty="0" err="1" smtClean="0">
                <a:solidFill>
                  <a:schemeClr val="tx1"/>
                </a:solidFill>
                <a:latin typeface="Source Code Pro"/>
                <a:cs typeface="Source Code Pro"/>
              </a:rPr>
              <a:t>getBytes</a:t>
            </a:r>
            <a:r>
              <a:rPr lang="en-US" sz="1000" dirty="0">
                <a:solidFill>
                  <a:schemeClr val="tx1"/>
                </a:solidFill>
                <a:latin typeface="Source Code Pro"/>
                <a:cs typeface="Source Code Pro"/>
              </a:rPr>
              <a:t>());</a:t>
            </a:r>
          </a:p>
          <a:p>
            <a:r>
              <a:rPr lang="en-US" sz="1000" dirty="0">
                <a:solidFill>
                  <a:schemeClr val="tx1"/>
                </a:solidFill>
                <a:latin typeface="Source Code Pro"/>
                <a:cs typeface="Source Code Pro"/>
              </a:rPr>
              <a:t>      </a:t>
            </a:r>
            <a:endParaRPr lang="en-US" sz="1000" dirty="0" smtClean="0">
              <a:solidFill>
                <a:schemeClr val="tx1"/>
              </a:solidFill>
              <a:latin typeface="Source Code Pro"/>
              <a:cs typeface="Source Code Pro"/>
            </a:endParaRPr>
          </a:p>
          <a:p>
            <a:r>
              <a:rPr lang="en-US" sz="1000" dirty="0" smtClean="0">
                <a:solidFill>
                  <a:schemeClr val="tx1"/>
                </a:solidFill>
                <a:latin typeface="Source Code Pro"/>
                <a:cs typeface="Source Code Pro"/>
              </a:rPr>
              <a:t>      </a:t>
            </a:r>
            <a:r>
              <a:rPr lang="en-US" sz="1000" dirty="0" err="1" smtClean="0">
                <a:solidFill>
                  <a:schemeClr val="tx1"/>
                </a:solidFill>
                <a:latin typeface="Source Code Pro"/>
                <a:cs typeface="Source Code Pro"/>
              </a:rPr>
              <a:t>System.</a:t>
            </a:r>
            <a:r>
              <a:rPr lang="en-US" sz="1000" b="1" i="1" dirty="0" err="1" smtClean="0">
                <a:solidFill>
                  <a:srgbClr val="0000FF"/>
                </a:solidFill>
                <a:latin typeface="Source Code Pro"/>
                <a:cs typeface="Source Code Pro"/>
              </a:rPr>
              <a:t>out</a:t>
            </a:r>
            <a:r>
              <a:rPr lang="en-US" sz="1000" dirty="0" err="1" smtClean="0">
                <a:solidFill>
                  <a:schemeClr val="tx1"/>
                </a:solidFill>
                <a:latin typeface="Source Code Pro"/>
                <a:cs typeface="Source Code Pro"/>
              </a:rPr>
              <a:t>.println</a:t>
            </a:r>
            <a:r>
              <a:rPr lang="en-US" sz="1000" dirty="0" smtClean="0">
                <a:solidFill>
                  <a:schemeClr val="tx1"/>
                </a:solidFill>
                <a:latin typeface="Source Code Pro"/>
                <a:cs typeface="Source Code Pro"/>
              </a:rPr>
              <a:t>(“</a:t>
            </a:r>
            <a:r>
              <a:rPr lang="en-US" sz="1000" dirty="0" err="1" smtClean="0">
                <a:solidFill>
                  <a:schemeClr val="tx1"/>
                </a:solidFill>
                <a:latin typeface="Source Code Pro"/>
                <a:cs typeface="Source Code Pro"/>
              </a:rPr>
              <a:t>encodedBytes</a:t>
            </a:r>
            <a:r>
              <a:rPr lang="en-US" sz="1000" dirty="0" smtClean="0">
                <a:solidFill>
                  <a:schemeClr val="tx1"/>
                </a:solidFill>
                <a:latin typeface="Source Code Pro"/>
                <a:cs typeface="Source Code Pro"/>
              </a:rPr>
              <a:t> “ </a:t>
            </a:r>
            <a:r>
              <a:rPr lang="en-US" sz="1000" dirty="0">
                <a:solidFill>
                  <a:schemeClr val="tx1"/>
                </a:solidFill>
                <a:latin typeface="Source Code Pro"/>
                <a:cs typeface="Source Code Pro"/>
              </a:rPr>
              <a:t>+ </a:t>
            </a:r>
            <a:r>
              <a:rPr lang="en-US" sz="1000" dirty="0" err="1" smtClean="0">
                <a:solidFill>
                  <a:schemeClr val="tx1"/>
                </a:solidFill>
                <a:latin typeface="Source Code Pro"/>
                <a:cs typeface="Source Code Pro"/>
              </a:rPr>
              <a:t>enc</a:t>
            </a:r>
            <a:r>
              <a:rPr lang="en-US" sz="1000" dirty="0" smtClean="0">
                <a:solidFill>
                  <a:schemeClr val="tx1"/>
                </a:solidFill>
                <a:latin typeface="Source Code Pro"/>
                <a:cs typeface="Source Code Pro"/>
              </a:rPr>
              <a:t>);</a:t>
            </a:r>
          </a:p>
          <a:p>
            <a:endParaRPr lang="en-US" sz="1000" dirty="0">
              <a:solidFill>
                <a:schemeClr val="tx1"/>
              </a:solidFill>
              <a:latin typeface="Source Code Pro"/>
              <a:cs typeface="Source Code Pro"/>
            </a:endParaRPr>
          </a:p>
          <a:p>
            <a:pPr marL="630238" indent="-630238"/>
            <a:r>
              <a:rPr lang="en-US" sz="1000" dirty="0">
                <a:solidFill>
                  <a:schemeClr val="tx1"/>
                </a:solidFill>
                <a:latin typeface="Source Code Pro"/>
                <a:cs typeface="Source Code Pro"/>
              </a:rPr>
              <a:t>      </a:t>
            </a:r>
            <a:r>
              <a:rPr lang="en-US" sz="1000" b="1" dirty="0">
                <a:solidFill>
                  <a:srgbClr val="992600"/>
                </a:solidFill>
                <a:latin typeface="Source Code Pro"/>
                <a:cs typeface="Source Code Pro"/>
              </a:rPr>
              <a:t>byte</a:t>
            </a:r>
            <a:r>
              <a:rPr lang="en-US" sz="1000" dirty="0">
                <a:solidFill>
                  <a:schemeClr val="tx1"/>
                </a:solidFill>
                <a:latin typeface="Source Code Pro"/>
                <a:cs typeface="Source Code Pro"/>
              </a:rPr>
              <a:t>[] </a:t>
            </a:r>
            <a:r>
              <a:rPr lang="en-US" sz="1000" dirty="0" err="1">
                <a:solidFill>
                  <a:schemeClr val="tx1"/>
                </a:solidFill>
                <a:latin typeface="Source Code Pro"/>
                <a:cs typeface="Source Code Pro"/>
              </a:rPr>
              <a:t>decodedBytes</a:t>
            </a:r>
            <a:r>
              <a:rPr lang="en-US" sz="1000" dirty="0">
                <a:solidFill>
                  <a:schemeClr val="tx1"/>
                </a:solidFill>
                <a:latin typeface="Source Code Pro"/>
                <a:cs typeface="Source Code Pro"/>
              </a:rPr>
              <a:t> = </a:t>
            </a:r>
            <a:r>
              <a:rPr lang="en-US" sz="1000" dirty="0" err="1">
                <a:solidFill>
                  <a:schemeClr val="tx1"/>
                </a:solidFill>
                <a:latin typeface="Source Code Pro"/>
                <a:cs typeface="Source Code Pro"/>
              </a:rPr>
              <a:t>decoder.decodeBuffer</a:t>
            </a:r>
            <a:r>
              <a:rPr lang="en-US" sz="1000" dirty="0">
                <a:solidFill>
                  <a:schemeClr val="tx1"/>
                </a:solidFill>
                <a:latin typeface="Source Code Pro"/>
                <a:cs typeface="Source Code Pro"/>
              </a:rPr>
              <a:t>(</a:t>
            </a:r>
            <a:r>
              <a:rPr lang="en-US" sz="1000" dirty="0" err="1">
                <a:solidFill>
                  <a:schemeClr val="tx1"/>
                </a:solidFill>
                <a:latin typeface="Source Code Pro"/>
                <a:cs typeface="Source Code Pro"/>
              </a:rPr>
              <a:t>encodedBytes</a:t>
            </a:r>
            <a:r>
              <a:rPr lang="en-US" sz="1000" dirty="0">
                <a:solidFill>
                  <a:schemeClr val="tx1"/>
                </a:solidFill>
                <a:latin typeface="Source Code Pro"/>
                <a:cs typeface="Source Code Pro"/>
              </a:rPr>
              <a:t>);</a:t>
            </a:r>
          </a:p>
          <a:p>
            <a:pPr marL="630238" indent="-630238"/>
            <a:endParaRPr lang="en-US" sz="1000" dirty="0" smtClean="0">
              <a:solidFill>
                <a:schemeClr val="tx1"/>
              </a:solidFill>
              <a:latin typeface="Source Code Pro"/>
              <a:cs typeface="Source Code Pro"/>
            </a:endParaRPr>
          </a:p>
          <a:p>
            <a:pPr marL="630238" indent="-630238"/>
            <a:r>
              <a:rPr lang="en-US" sz="1000" dirty="0">
                <a:solidFill>
                  <a:schemeClr val="tx1"/>
                </a:solidFill>
                <a:latin typeface="Source Code Pro"/>
                <a:cs typeface="Source Code Pro"/>
              </a:rPr>
              <a:t>      </a:t>
            </a:r>
            <a:r>
              <a:rPr lang="en-US" sz="1000" dirty="0" err="1">
                <a:solidFill>
                  <a:schemeClr val="tx1"/>
                </a:solidFill>
                <a:latin typeface="Source Code Pro"/>
                <a:cs typeface="Source Code Pro"/>
              </a:rPr>
              <a:t>System.</a:t>
            </a:r>
            <a:r>
              <a:rPr lang="en-US" sz="1000" b="1" i="1" dirty="0" err="1">
                <a:solidFill>
                  <a:srgbClr val="0000FF"/>
                </a:solidFill>
                <a:latin typeface="Source Code Pro"/>
                <a:cs typeface="Source Code Pro"/>
              </a:rPr>
              <a:t>out</a:t>
            </a:r>
            <a:r>
              <a:rPr lang="en-US" sz="1000" dirty="0" err="1">
                <a:solidFill>
                  <a:schemeClr val="tx1"/>
                </a:solidFill>
                <a:latin typeface="Source Code Pro"/>
                <a:cs typeface="Source Code Pro"/>
              </a:rPr>
              <a:t>.println</a:t>
            </a:r>
            <a:r>
              <a:rPr lang="en-US" sz="1000" dirty="0" smtClean="0">
                <a:solidFill>
                  <a:schemeClr val="tx1"/>
                </a:solidFill>
                <a:latin typeface="Source Code Pro"/>
                <a:cs typeface="Source Code Pro"/>
              </a:rPr>
              <a:t>(“</a:t>
            </a:r>
            <a:r>
              <a:rPr lang="en-US" sz="1000" dirty="0" err="1" smtClean="0">
                <a:solidFill>
                  <a:schemeClr val="tx1"/>
                </a:solidFill>
                <a:latin typeface="Source Code Pro"/>
                <a:cs typeface="Source Code Pro"/>
              </a:rPr>
              <a:t>decodedBytes</a:t>
            </a:r>
            <a:r>
              <a:rPr lang="en-US" sz="1000" dirty="0" smtClean="0">
                <a:solidFill>
                  <a:schemeClr val="tx1"/>
                </a:solidFill>
                <a:latin typeface="Source Code Pro"/>
                <a:cs typeface="Source Code Pro"/>
              </a:rPr>
              <a:t> “ </a:t>
            </a:r>
            <a:r>
              <a:rPr lang="en-US" sz="1000" dirty="0">
                <a:solidFill>
                  <a:schemeClr val="tx1"/>
                </a:solidFill>
                <a:latin typeface="Source Code Pro"/>
                <a:cs typeface="Source Code Pro"/>
              </a:rPr>
              <a:t>+ </a:t>
            </a:r>
            <a:r>
              <a:rPr lang="en-US" sz="1000" dirty="0" smtClean="0">
                <a:solidFill>
                  <a:schemeClr val="tx1"/>
                </a:solidFill>
                <a:latin typeface="Source Code Pro"/>
                <a:cs typeface="Source Code Pro"/>
              </a:rPr>
              <a:t/>
            </a:r>
            <a:br>
              <a:rPr lang="en-US" sz="1000" dirty="0" smtClean="0">
                <a:solidFill>
                  <a:schemeClr val="tx1"/>
                </a:solidFill>
                <a:latin typeface="Source Code Pro"/>
                <a:cs typeface="Source Code Pro"/>
              </a:rPr>
            </a:br>
            <a:r>
              <a:rPr lang="en-US" sz="1000" b="1" dirty="0" smtClean="0">
                <a:solidFill>
                  <a:srgbClr val="992600"/>
                </a:solidFill>
                <a:latin typeface="Source Code Pro"/>
                <a:cs typeface="Source Code Pro"/>
              </a:rPr>
              <a:t>new</a:t>
            </a:r>
            <a:r>
              <a:rPr lang="en-US" sz="1000" dirty="0" smtClean="0">
                <a:solidFill>
                  <a:srgbClr val="992600"/>
                </a:solidFill>
                <a:latin typeface="Source Code Pro"/>
                <a:cs typeface="Source Code Pro"/>
              </a:rPr>
              <a:t> </a:t>
            </a:r>
            <a:r>
              <a:rPr lang="en-US" sz="1000" dirty="0">
                <a:solidFill>
                  <a:schemeClr val="tx1"/>
                </a:solidFill>
                <a:latin typeface="Source Code Pro"/>
                <a:cs typeface="Source Code Pro"/>
              </a:rPr>
              <a:t>String(</a:t>
            </a:r>
            <a:r>
              <a:rPr lang="en-US" sz="1000" dirty="0" err="1">
                <a:solidFill>
                  <a:schemeClr val="tx1"/>
                </a:solidFill>
                <a:latin typeface="Source Code Pro"/>
                <a:cs typeface="Source Code Pro"/>
              </a:rPr>
              <a:t>decodedBytes</a:t>
            </a:r>
            <a:r>
              <a:rPr lang="en-US" sz="1000" dirty="0">
                <a:solidFill>
                  <a:schemeClr val="tx1"/>
                </a:solidFill>
                <a:latin typeface="Source Code Pro"/>
                <a:cs typeface="Source Code Pro"/>
              </a:rPr>
              <a:t>));</a:t>
            </a:r>
          </a:p>
          <a:p>
            <a:r>
              <a:rPr lang="en-US" sz="1000" dirty="0">
                <a:solidFill>
                  <a:schemeClr val="tx1"/>
                </a:solidFill>
                <a:latin typeface="Source Code Pro"/>
                <a:cs typeface="Source Code Pro"/>
              </a:rPr>
              <a:t>    } </a:t>
            </a:r>
            <a:endParaRPr lang="en-US" sz="1000" dirty="0" smtClean="0">
              <a:solidFill>
                <a:schemeClr val="tx1"/>
              </a:solidFill>
              <a:latin typeface="Source Code Pro"/>
              <a:cs typeface="Source Code Pro"/>
            </a:endParaRPr>
          </a:p>
          <a:p>
            <a:r>
              <a:rPr lang="en-US" sz="1000" dirty="0">
                <a:solidFill>
                  <a:schemeClr val="tx1"/>
                </a:solidFill>
                <a:latin typeface="Source Code Pro"/>
                <a:cs typeface="Source Code Pro"/>
              </a:rPr>
              <a:t> </a:t>
            </a:r>
            <a:r>
              <a:rPr lang="en-US" sz="1000" dirty="0" smtClean="0">
                <a:solidFill>
                  <a:schemeClr val="tx1"/>
                </a:solidFill>
                <a:latin typeface="Source Code Pro"/>
                <a:cs typeface="Source Code Pro"/>
              </a:rPr>
              <a:t>   </a:t>
            </a:r>
            <a:r>
              <a:rPr lang="en-US" sz="1000" b="1" dirty="0" smtClean="0">
                <a:solidFill>
                  <a:srgbClr val="992600"/>
                </a:solidFill>
                <a:latin typeface="Source Code Pro"/>
                <a:cs typeface="Source Code Pro"/>
              </a:rPr>
              <a:t>catch</a:t>
            </a:r>
            <a:r>
              <a:rPr lang="en-US" sz="1000" dirty="0" smtClean="0">
                <a:solidFill>
                  <a:srgbClr val="992600"/>
                </a:solidFill>
                <a:latin typeface="Source Code Pro"/>
                <a:cs typeface="Source Code Pro"/>
              </a:rPr>
              <a:t> </a:t>
            </a:r>
            <a:r>
              <a:rPr lang="en-US" sz="1000" dirty="0">
                <a:solidFill>
                  <a:schemeClr val="tx1"/>
                </a:solidFill>
                <a:latin typeface="Source Code Pro"/>
                <a:cs typeface="Source Code Pro"/>
              </a:rPr>
              <a:t>(</a:t>
            </a:r>
            <a:r>
              <a:rPr lang="en-US" sz="1000" dirty="0" err="1">
                <a:solidFill>
                  <a:schemeClr val="tx1"/>
                </a:solidFill>
                <a:latin typeface="Source Code Pro"/>
                <a:cs typeface="Source Code Pro"/>
              </a:rPr>
              <a:t>IOException</a:t>
            </a:r>
            <a:r>
              <a:rPr lang="en-US" sz="1000" dirty="0">
                <a:solidFill>
                  <a:schemeClr val="tx1"/>
                </a:solidFill>
                <a:latin typeface="Source Code Pro"/>
                <a:cs typeface="Source Code Pro"/>
              </a:rPr>
              <a:t> e) {</a:t>
            </a:r>
          </a:p>
          <a:p>
            <a:r>
              <a:rPr lang="en-US" sz="1000" dirty="0">
                <a:solidFill>
                  <a:schemeClr val="tx1"/>
                </a:solidFill>
                <a:latin typeface="Source Code Pro"/>
                <a:cs typeface="Source Code Pro"/>
              </a:rPr>
              <a:t>      </a:t>
            </a:r>
            <a:r>
              <a:rPr lang="en-US" sz="1000" dirty="0" err="1">
                <a:solidFill>
                  <a:schemeClr val="tx1"/>
                </a:solidFill>
                <a:latin typeface="Source Code Pro"/>
                <a:cs typeface="Source Code Pro"/>
              </a:rPr>
              <a:t>e.printStackTrace</a:t>
            </a:r>
            <a:r>
              <a:rPr lang="en-US" sz="1000" dirty="0">
                <a:solidFill>
                  <a:schemeClr val="tx1"/>
                </a:solidFill>
                <a:latin typeface="Source Code Pro"/>
                <a:cs typeface="Source Code Pro"/>
              </a:rPr>
              <a:t>();</a:t>
            </a:r>
          </a:p>
          <a:p>
            <a:r>
              <a:rPr lang="en-US" sz="1000" dirty="0">
                <a:solidFill>
                  <a:schemeClr val="tx1"/>
                </a:solidFill>
                <a:latin typeface="Source Code Pro"/>
                <a:cs typeface="Source Code Pro"/>
              </a:rPr>
              <a:t>    }</a:t>
            </a:r>
          </a:p>
          <a:p>
            <a:r>
              <a:rPr lang="en-US" sz="1000" dirty="0">
                <a:solidFill>
                  <a:schemeClr val="tx1"/>
                </a:solidFill>
                <a:latin typeface="Source Code Pro"/>
                <a:cs typeface="Source Code Pro"/>
              </a:rPr>
              <a:t>  </a:t>
            </a:r>
            <a:r>
              <a:rPr lang="en-US" sz="1000" dirty="0" smtClean="0">
                <a:solidFill>
                  <a:schemeClr val="tx1"/>
                </a:solidFill>
                <a:latin typeface="Source Code Pro"/>
                <a:cs typeface="Source Code Pro"/>
              </a:rPr>
              <a:t>}</a:t>
            </a:r>
          </a:p>
          <a:p>
            <a:endParaRPr lang="en-US" sz="1000" dirty="0">
              <a:solidFill>
                <a:schemeClr val="tx1"/>
              </a:solidFill>
              <a:latin typeface="Source Code Pro"/>
              <a:cs typeface="Source Code Pro"/>
            </a:endParaRPr>
          </a:p>
          <a:p>
            <a:r>
              <a:rPr lang="en-US" sz="1000" dirty="0" smtClean="0">
                <a:solidFill>
                  <a:schemeClr val="tx1"/>
                </a:solidFill>
                <a:latin typeface="Source Code Pro"/>
                <a:cs typeface="Source Code Pro"/>
              </a:rPr>
              <a:t>}</a:t>
            </a:r>
            <a:endParaRPr lang="de-DE" sz="1000" dirty="0">
              <a:solidFill>
                <a:schemeClr val="tx1"/>
              </a:solidFill>
              <a:latin typeface="Source Code Pro"/>
              <a:cs typeface="Source Code Pro"/>
            </a:endParaRPr>
          </a:p>
        </p:txBody>
      </p:sp>
      <p:sp>
        <p:nvSpPr>
          <p:cNvPr id="10" name="Rechteck 9"/>
          <p:cNvSpPr/>
          <p:nvPr/>
        </p:nvSpPr>
        <p:spPr>
          <a:xfrm>
            <a:off x="4679950" y="1556792"/>
            <a:ext cx="4103688" cy="443602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de-DE" sz="1000" b="1" dirty="0" err="1">
                <a:solidFill>
                  <a:srgbClr val="992600"/>
                </a:solidFill>
                <a:latin typeface="Source Code Pro"/>
                <a:cs typeface="Source Code Pro"/>
              </a:rPr>
              <a:t>import</a:t>
            </a:r>
            <a:r>
              <a:rPr lang="de-DE" sz="1000" dirty="0">
                <a:solidFill>
                  <a:srgbClr val="992600"/>
                </a:solidFill>
                <a:latin typeface="Source Code Pro"/>
                <a:cs typeface="Source Code Pro"/>
              </a:rPr>
              <a:t> </a:t>
            </a:r>
            <a:r>
              <a:rPr lang="de-DE" sz="1000" dirty="0">
                <a:solidFill>
                  <a:schemeClr val="tx1"/>
                </a:solidFill>
                <a:latin typeface="Source Code Pro"/>
                <a:cs typeface="Source Code Pro"/>
              </a:rPr>
              <a:t>java.util.Base64;</a:t>
            </a:r>
          </a:p>
          <a:p>
            <a:endParaRPr lang="de-DE" sz="1000" dirty="0">
              <a:solidFill>
                <a:schemeClr val="tx1"/>
              </a:solidFill>
              <a:latin typeface="Source Code Pro"/>
              <a:cs typeface="Source Code Pro"/>
            </a:endParaRPr>
          </a:p>
          <a:p>
            <a:r>
              <a:rPr lang="de-DE" sz="1000" b="1" dirty="0" err="1">
                <a:solidFill>
                  <a:srgbClr val="992600"/>
                </a:solidFill>
                <a:latin typeface="Source Code Pro"/>
                <a:cs typeface="Source Code Pro"/>
              </a:rPr>
              <a:t>public</a:t>
            </a:r>
            <a:r>
              <a:rPr lang="de-DE" sz="1000" b="1" dirty="0">
                <a:solidFill>
                  <a:srgbClr val="992600"/>
                </a:solidFill>
                <a:latin typeface="Source Code Pro"/>
                <a:cs typeface="Source Code Pro"/>
              </a:rPr>
              <a:t> </a:t>
            </a:r>
            <a:r>
              <a:rPr lang="de-DE" sz="1000" b="1" dirty="0" err="1">
                <a:solidFill>
                  <a:srgbClr val="992600"/>
                </a:solidFill>
                <a:latin typeface="Source Code Pro"/>
                <a:cs typeface="Source Code Pro"/>
              </a:rPr>
              <a:t>class</a:t>
            </a:r>
            <a:r>
              <a:rPr lang="de-DE" sz="1000" dirty="0">
                <a:solidFill>
                  <a:schemeClr val="tx1"/>
                </a:solidFill>
                <a:latin typeface="Source Code Pro"/>
                <a:cs typeface="Source Code Pro"/>
              </a:rPr>
              <a:t> Base64Test {</a:t>
            </a:r>
          </a:p>
          <a:p>
            <a:endParaRPr lang="de-DE" sz="1000" dirty="0">
              <a:solidFill>
                <a:schemeClr val="tx1"/>
              </a:solidFill>
              <a:latin typeface="Source Code Pro"/>
              <a:cs typeface="Source Code Pro"/>
            </a:endParaRPr>
          </a:p>
          <a:p>
            <a:r>
              <a:rPr lang="de-DE" sz="1000" dirty="0">
                <a:solidFill>
                  <a:schemeClr val="tx1"/>
                </a:solidFill>
                <a:latin typeface="Source Code Pro"/>
                <a:cs typeface="Source Code Pro"/>
              </a:rPr>
              <a:t>  </a:t>
            </a:r>
            <a:r>
              <a:rPr lang="de-DE" sz="1000" b="1" dirty="0" err="1">
                <a:solidFill>
                  <a:srgbClr val="992600"/>
                </a:solidFill>
                <a:latin typeface="Source Code Pro"/>
                <a:cs typeface="Source Code Pro"/>
              </a:rPr>
              <a:t>public</a:t>
            </a:r>
            <a:r>
              <a:rPr lang="de-DE" sz="1000" b="1" dirty="0">
                <a:solidFill>
                  <a:srgbClr val="992600"/>
                </a:solidFill>
                <a:latin typeface="Source Code Pro"/>
                <a:cs typeface="Source Code Pro"/>
              </a:rPr>
              <a:t> </a:t>
            </a:r>
            <a:r>
              <a:rPr lang="de-DE" sz="1000" b="1" dirty="0" err="1">
                <a:solidFill>
                  <a:srgbClr val="992600"/>
                </a:solidFill>
                <a:latin typeface="Source Code Pro"/>
                <a:cs typeface="Source Code Pro"/>
              </a:rPr>
              <a:t>static</a:t>
            </a:r>
            <a:r>
              <a:rPr lang="de-DE" sz="1000" b="1" dirty="0">
                <a:solidFill>
                  <a:srgbClr val="992600"/>
                </a:solidFill>
                <a:latin typeface="Source Code Pro"/>
                <a:cs typeface="Source Code Pro"/>
              </a:rPr>
              <a:t> </a:t>
            </a:r>
            <a:r>
              <a:rPr lang="de-DE" sz="1000" b="1" dirty="0" err="1">
                <a:solidFill>
                  <a:srgbClr val="992600"/>
                </a:solidFill>
                <a:latin typeface="Source Code Pro"/>
                <a:cs typeface="Source Code Pro"/>
              </a:rPr>
              <a:t>void</a:t>
            </a:r>
            <a:r>
              <a:rPr lang="de-DE" sz="1000" dirty="0">
                <a:solidFill>
                  <a:schemeClr val="tx1"/>
                </a:solidFill>
                <a:latin typeface="Source Code Pro"/>
                <a:cs typeface="Source Code Pro"/>
              </a:rPr>
              <a:t> </a:t>
            </a:r>
            <a:r>
              <a:rPr lang="de-DE" sz="1000" dirty="0" err="1">
                <a:solidFill>
                  <a:schemeClr val="tx1"/>
                </a:solidFill>
                <a:latin typeface="Source Code Pro"/>
                <a:cs typeface="Source Code Pro"/>
              </a:rPr>
              <a:t>main</a:t>
            </a:r>
            <a:r>
              <a:rPr lang="de-DE" sz="1000" dirty="0">
                <a:solidFill>
                  <a:schemeClr val="tx1"/>
                </a:solidFill>
                <a:latin typeface="Source Code Pro"/>
                <a:cs typeface="Source Code Pro"/>
              </a:rPr>
              <a:t>(String[] </a:t>
            </a:r>
            <a:r>
              <a:rPr lang="de-DE" sz="1000" dirty="0" err="1">
                <a:solidFill>
                  <a:schemeClr val="tx1"/>
                </a:solidFill>
                <a:latin typeface="Source Code Pro"/>
                <a:cs typeface="Source Code Pro"/>
              </a:rPr>
              <a:t>args</a:t>
            </a:r>
            <a:r>
              <a:rPr lang="de-DE" sz="1000" dirty="0">
                <a:solidFill>
                  <a:schemeClr val="tx1"/>
                </a:solidFill>
                <a:latin typeface="Source Code Pro"/>
                <a:cs typeface="Source Code Pro"/>
              </a:rPr>
              <a:t>) </a:t>
            </a:r>
            <a:r>
              <a:rPr lang="de-DE" sz="1000" dirty="0" smtClean="0">
                <a:solidFill>
                  <a:schemeClr val="tx1"/>
                </a:solidFill>
                <a:latin typeface="Source Code Pro"/>
                <a:cs typeface="Source Code Pro"/>
              </a:rPr>
              <a:t>{</a:t>
            </a:r>
          </a:p>
          <a:p>
            <a:endParaRPr lang="de-DE" sz="1000" dirty="0">
              <a:solidFill>
                <a:schemeClr val="tx1"/>
              </a:solidFill>
              <a:latin typeface="Source Code Pro"/>
              <a:cs typeface="Source Code Pro"/>
            </a:endParaRPr>
          </a:p>
          <a:p>
            <a:r>
              <a:rPr lang="de-DE" sz="1000" i="1" dirty="0">
                <a:solidFill>
                  <a:schemeClr val="tx1"/>
                </a:solidFill>
                <a:latin typeface="Source Code Pro"/>
                <a:cs typeface="Source Code Pro"/>
              </a:rPr>
              <a:t>   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  <a:latin typeface="Source Code Pro"/>
                <a:cs typeface="Source Code Pro"/>
              </a:rPr>
              <a:t>/</a:t>
            </a:r>
            <a:r>
              <a:rPr lang="de-DE" sz="1000" i="1" dirty="0" smtClean="0">
                <a:solidFill>
                  <a:schemeClr val="accent1">
                    <a:lumMod val="75000"/>
                  </a:schemeClr>
                </a:solidFill>
                <a:latin typeface="Source Code Pro"/>
                <a:cs typeface="Source Code Pro"/>
              </a:rPr>
              <a:t>/ </a:t>
            </a:r>
            <a:r>
              <a:rPr lang="de-DE" sz="1000" i="1" dirty="0" err="1" smtClean="0">
                <a:solidFill>
                  <a:schemeClr val="accent1">
                    <a:lumMod val="75000"/>
                  </a:schemeClr>
                </a:solidFill>
                <a:latin typeface="Source Code Pro"/>
                <a:cs typeface="Source Code Pro"/>
              </a:rPr>
              <a:t>Encode</a:t>
            </a:r>
            <a:r>
              <a:rPr lang="de-DE" sz="1000" i="1" dirty="0" smtClean="0">
                <a:solidFill>
                  <a:schemeClr val="accent1">
                    <a:lumMod val="75000"/>
                  </a:schemeClr>
                </a:solidFill>
                <a:latin typeface="Source Code Pro"/>
                <a:cs typeface="Source Code Pro"/>
              </a:rPr>
              <a:t> </a:t>
            </a:r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  <a:latin typeface="Source Code Pro"/>
                <a:cs typeface="Source Code Pro"/>
              </a:rPr>
              <a:t>base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  <a:latin typeface="Source Code Pro"/>
                <a:cs typeface="Source Code Pro"/>
              </a:rPr>
              <a:t> 64</a:t>
            </a:r>
          </a:p>
          <a:p>
            <a:pPr marL="539750" indent="-539750"/>
            <a:r>
              <a:rPr lang="de-DE" sz="1000" dirty="0">
                <a:solidFill>
                  <a:schemeClr val="tx1"/>
                </a:solidFill>
                <a:latin typeface="Source Code Pro"/>
                <a:cs typeface="Source Code Pro"/>
              </a:rPr>
              <a:t>    </a:t>
            </a:r>
            <a:r>
              <a:rPr lang="de-DE" sz="1000" dirty="0" smtClean="0">
                <a:solidFill>
                  <a:schemeClr val="tx1"/>
                </a:solidFill>
                <a:latin typeface="Source Code Pro"/>
                <a:cs typeface="Source Code Pro"/>
              </a:rPr>
              <a:t>String </a:t>
            </a:r>
            <a:r>
              <a:rPr lang="de-DE" sz="1000" dirty="0" err="1">
                <a:solidFill>
                  <a:schemeClr val="tx1"/>
                </a:solidFill>
                <a:latin typeface="Source Code Pro"/>
                <a:cs typeface="Source Code Pro"/>
              </a:rPr>
              <a:t>encodedBytes</a:t>
            </a:r>
            <a:r>
              <a:rPr lang="de-DE" sz="1000" dirty="0">
                <a:solidFill>
                  <a:schemeClr val="tx1"/>
                </a:solidFill>
                <a:latin typeface="Source Code Pro"/>
                <a:cs typeface="Source Code Pro"/>
              </a:rPr>
              <a:t> = Base64.</a:t>
            </a:r>
            <a:r>
              <a:rPr lang="de-DE" sz="1000" i="1" dirty="0">
                <a:solidFill>
                  <a:schemeClr val="tx1"/>
                </a:solidFill>
                <a:latin typeface="Source Code Pro"/>
                <a:cs typeface="Source Code Pro"/>
              </a:rPr>
              <a:t>getEncoder</a:t>
            </a:r>
            <a:r>
              <a:rPr lang="de-DE" sz="1000" dirty="0">
                <a:solidFill>
                  <a:schemeClr val="tx1"/>
                </a:solidFill>
                <a:latin typeface="Source Code Pro"/>
                <a:cs typeface="Source Code Pro"/>
              </a:rPr>
              <a:t>(</a:t>
            </a:r>
            <a:r>
              <a:rPr lang="de-DE" sz="1000" dirty="0" smtClean="0">
                <a:solidFill>
                  <a:schemeClr val="tx1"/>
                </a:solidFill>
                <a:latin typeface="Source Code Pro"/>
                <a:cs typeface="Source Code Pro"/>
              </a:rPr>
              <a:t>)</a:t>
            </a:r>
            <a:br>
              <a:rPr lang="de-DE" sz="1000" dirty="0" smtClean="0">
                <a:solidFill>
                  <a:schemeClr val="tx1"/>
                </a:solidFill>
                <a:latin typeface="Source Code Pro"/>
                <a:cs typeface="Source Code Pro"/>
              </a:rPr>
            </a:br>
            <a:r>
              <a:rPr lang="de-DE" sz="1000" dirty="0" smtClean="0">
                <a:solidFill>
                  <a:schemeClr val="tx1"/>
                </a:solidFill>
                <a:latin typeface="Source Code Pro"/>
                <a:cs typeface="Source Code Pro"/>
              </a:rPr>
              <a:t>.</a:t>
            </a:r>
            <a:r>
              <a:rPr lang="de-DE" sz="1000" dirty="0" err="1">
                <a:solidFill>
                  <a:schemeClr val="tx1"/>
                </a:solidFill>
                <a:latin typeface="Source Code Pro"/>
                <a:cs typeface="Source Code Pro"/>
              </a:rPr>
              <a:t>encodeToString</a:t>
            </a:r>
            <a:r>
              <a:rPr lang="de-DE" sz="1000" dirty="0" smtClean="0">
                <a:solidFill>
                  <a:schemeClr val="tx1"/>
                </a:solidFill>
                <a:latin typeface="Source Code Pro"/>
                <a:cs typeface="Source Code Pro"/>
              </a:rPr>
              <a:t>(“Cassini"</a:t>
            </a:r>
            <a:r>
              <a:rPr lang="de-DE" sz="1000" dirty="0">
                <a:solidFill>
                  <a:schemeClr val="tx1"/>
                </a:solidFill>
                <a:latin typeface="Source Code Pro"/>
                <a:cs typeface="Source Code Pro"/>
              </a:rPr>
              <a:t>.</a:t>
            </a:r>
            <a:r>
              <a:rPr lang="de-DE" sz="1000" dirty="0" err="1">
                <a:solidFill>
                  <a:schemeClr val="tx1"/>
                </a:solidFill>
                <a:latin typeface="Source Code Pro"/>
                <a:cs typeface="Source Code Pro"/>
              </a:rPr>
              <a:t>getBytes</a:t>
            </a:r>
            <a:r>
              <a:rPr lang="de-DE" sz="1000" dirty="0">
                <a:solidFill>
                  <a:schemeClr val="tx1"/>
                </a:solidFill>
                <a:latin typeface="Source Code Pro"/>
                <a:cs typeface="Source Code Pro"/>
              </a:rPr>
              <a:t>("utf-8"</a:t>
            </a:r>
            <a:r>
              <a:rPr lang="de-DE" sz="1000" dirty="0" smtClean="0">
                <a:solidFill>
                  <a:schemeClr val="tx1"/>
                </a:solidFill>
                <a:latin typeface="Source Code Pro"/>
                <a:cs typeface="Source Code Pro"/>
              </a:rPr>
              <a:t>)</a:t>
            </a:r>
          </a:p>
          <a:p>
            <a:pPr marL="539750" indent="-539750"/>
            <a:r>
              <a:rPr lang="de-DE" sz="1000" dirty="0">
                <a:solidFill>
                  <a:schemeClr val="tx1"/>
                </a:solidFill>
                <a:latin typeface="Source Code Pro"/>
                <a:cs typeface="Source Code Pro"/>
              </a:rPr>
              <a:t> </a:t>
            </a:r>
            <a:r>
              <a:rPr lang="de-DE" sz="1000" dirty="0" smtClean="0">
                <a:solidFill>
                  <a:schemeClr val="tx1"/>
                </a:solidFill>
                <a:latin typeface="Source Code Pro"/>
                <a:cs typeface="Source Code Pro"/>
              </a:rPr>
              <a:t>   )</a:t>
            </a:r>
            <a:r>
              <a:rPr lang="de-DE" sz="1000" dirty="0">
                <a:solidFill>
                  <a:schemeClr val="tx1"/>
                </a:solidFill>
                <a:latin typeface="Source Code Pro"/>
                <a:cs typeface="Source Code Pro"/>
              </a:rPr>
              <a:t>;</a:t>
            </a:r>
          </a:p>
          <a:p>
            <a:pPr marL="539750" indent="-539750"/>
            <a:endParaRPr lang="de-DE" sz="1000" dirty="0" smtClean="0">
              <a:solidFill>
                <a:schemeClr val="tx1"/>
              </a:solidFill>
              <a:latin typeface="Source Code Pro"/>
              <a:cs typeface="Source Code Pro"/>
            </a:endParaRPr>
          </a:p>
          <a:p>
            <a:pPr marL="539750" indent="-539750"/>
            <a:r>
              <a:rPr lang="de-DE" sz="1000" dirty="0">
                <a:solidFill>
                  <a:schemeClr val="tx1"/>
                </a:solidFill>
                <a:latin typeface="Source Code Pro"/>
                <a:cs typeface="Source Code Pro"/>
              </a:rPr>
              <a:t>    </a:t>
            </a:r>
            <a:r>
              <a:rPr lang="de-DE" sz="1000" dirty="0" err="1" smtClean="0">
                <a:solidFill>
                  <a:schemeClr val="tx1"/>
                </a:solidFill>
                <a:latin typeface="Source Code Pro"/>
                <a:cs typeface="Source Code Pro"/>
              </a:rPr>
              <a:t>System.</a:t>
            </a:r>
            <a:r>
              <a:rPr lang="de-DE" sz="1000" b="1" i="1" dirty="0" err="1" smtClean="0">
                <a:solidFill>
                  <a:srgbClr val="0000FF"/>
                </a:solidFill>
                <a:latin typeface="Source Code Pro"/>
                <a:cs typeface="Source Code Pro"/>
              </a:rPr>
              <a:t>out</a:t>
            </a:r>
            <a:r>
              <a:rPr lang="de-DE" sz="1000" dirty="0" err="1" smtClean="0">
                <a:solidFill>
                  <a:schemeClr val="tx1"/>
                </a:solidFill>
                <a:latin typeface="Source Code Pro"/>
                <a:cs typeface="Source Code Pro"/>
              </a:rPr>
              <a:t>.println</a:t>
            </a:r>
            <a:r>
              <a:rPr lang="de-DE" sz="1000" dirty="0">
                <a:solidFill>
                  <a:schemeClr val="tx1"/>
                </a:solidFill>
                <a:latin typeface="Source Code Pro"/>
                <a:cs typeface="Source Code Pro"/>
              </a:rPr>
              <a:t>("</a:t>
            </a:r>
            <a:r>
              <a:rPr lang="de-DE" sz="1000" dirty="0" err="1">
                <a:solidFill>
                  <a:schemeClr val="tx1"/>
                </a:solidFill>
                <a:latin typeface="Source Code Pro"/>
                <a:cs typeface="Source Code Pro"/>
              </a:rPr>
              <a:t>encodedBytes</a:t>
            </a:r>
            <a:r>
              <a:rPr lang="de-DE" sz="1000" dirty="0">
                <a:solidFill>
                  <a:schemeClr val="tx1"/>
                </a:solidFill>
                <a:latin typeface="Source Code Pro"/>
                <a:cs typeface="Source Code Pro"/>
              </a:rPr>
              <a:t> " + </a:t>
            </a:r>
            <a:r>
              <a:rPr lang="de-DE" sz="1000" dirty="0" err="1">
                <a:solidFill>
                  <a:schemeClr val="tx1"/>
                </a:solidFill>
                <a:latin typeface="Source Code Pro"/>
                <a:cs typeface="Source Code Pro"/>
              </a:rPr>
              <a:t>encodedBytes</a:t>
            </a:r>
            <a:r>
              <a:rPr lang="de-DE" sz="1000" dirty="0">
                <a:solidFill>
                  <a:schemeClr val="tx1"/>
                </a:solidFill>
                <a:latin typeface="Source Code Pro"/>
                <a:cs typeface="Source Code Pro"/>
              </a:rPr>
              <a:t>)</a:t>
            </a:r>
            <a:r>
              <a:rPr lang="de-DE" sz="1000" dirty="0" smtClean="0">
                <a:solidFill>
                  <a:schemeClr val="tx1"/>
                </a:solidFill>
                <a:latin typeface="Source Code Pro"/>
                <a:cs typeface="Source Code Pro"/>
              </a:rPr>
              <a:t>;</a:t>
            </a:r>
          </a:p>
          <a:p>
            <a:endParaRPr lang="de-DE" sz="1000" dirty="0">
              <a:solidFill>
                <a:schemeClr val="tx1"/>
              </a:solidFill>
              <a:latin typeface="Source Code Pro"/>
              <a:cs typeface="Source Code Pro"/>
            </a:endParaRPr>
          </a:p>
          <a:p>
            <a:r>
              <a:rPr lang="de-DE" sz="1000" i="1" dirty="0">
                <a:solidFill>
                  <a:schemeClr val="tx1"/>
                </a:solidFill>
                <a:latin typeface="Source Code Pro"/>
                <a:cs typeface="Source Code Pro"/>
              </a:rPr>
              <a:t>    </a:t>
            </a:r>
            <a:r>
              <a:rPr lang="de-DE" sz="1000" i="1" dirty="0" smtClean="0">
                <a:solidFill>
                  <a:srgbClr val="489223"/>
                </a:solidFill>
                <a:latin typeface="Source Code Pro"/>
                <a:cs typeface="Source Code Pro"/>
              </a:rPr>
              <a:t>// </a:t>
            </a:r>
            <a:r>
              <a:rPr lang="de-DE" sz="1000" i="1" dirty="0" err="1" smtClean="0">
                <a:solidFill>
                  <a:srgbClr val="489223"/>
                </a:solidFill>
                <a:latin typeface="Source Code Pro"/>
                <a:cs typeface="Source Code Pro"/>
              </a:rPr>
              <a:t>Decode</a:t>
            </a:r>
            <a:r>
              <a:rPr lang="de-DE" sz="1000" i="1" dirty="0" smtClean="0">
                <a:solidFill>
                  <a:srgbClr val="489223"/>
                </a:solidFill>
                <a:latin typeface="Source Code Pro"/>
                <a:cs typeface="Source Code Pro"/>
              </a:rPr>
              <a:t> </a:t>
            </a:r>
            <a:r>
              <a:rPr lang="de-DE" sz="1000" i="1" dirty="0" err="1">
                <a:solidFill>
                  <a:srgbClr val="489223"/>
                </a:solidFill>
                <a:latin typeface="Source Code Pro"/>
                <a:cs typeface="Source Code Pro"/>
              </a:rPr>
              <a:t>base</a:t>
            </a:r>
            <a:r>
              <a:rPr lang="de-DE" sz="1000" i="1" dirty="0">
                <a:solidFill>
                  <a:srgbClr val="489223"/>
                </a:solidFill>
                <a:latin typeface="Source Code Pro"/>
                <a:cs typeface="Source Code Pro"/>
              </a:rPr>
              <a:t> 64</a:t>
            </a:r>
          </a:p>
          <a:p>
            <a:pPr marL="539750" indent="-539750"/>
            <a:r>
              <a:rPr lang="de-DE" sz="1000" dirty="0">
                <a:solidFill>
                  <a:schemeClr val="tx1"/>
                </a:solidFill>
                <a:latin typeface="Source Code Pro"/>
                <a:cs typeface="Source Code Pro"/>
              </a:rPr>
              <a:t>    </a:t>
            </a:r>
            <a:r>
              <a:rPr lang="de-DE" sz="1000" b="1" dirty="0" err="1" smtClean="0">
                <a:solidFill>
                  <a:srgbClr val="992600"/>
                </a:solidFill>
                <a:latin typeface="Source Code Pro"/>
                <a:cs typeface="Source Code Pro"/>
              </a:rPr>
              <a:t>byte</a:t>
            </a:r>
            <a:r>
              <a:rPr lang="de-DE" sz="1000" dirty="0">
                <a:solidFill>
                  <a:schemeClr val="tx1"/>
                </a:solidFill>
                <a:latin typeface="Source Code Pro"/>
                <a:cs typeface="Source Code Pro"/>
              </a:rPr>
              <a:t>[] </a:t>
            </a:r>
            <a:r>
              <a:rPr lang="de-DE" sz="1000" dirty="0" err="1">
                <a:solidFill>
                  <a:schemeClr val="tx1"/>
                </a:solidFill>
                <a:latin typeface="Source Code Pro"/>
                <a:cs typeface="Source Code Pro"/>
              </a:rPr>
              <a:t>decodedBytes</a:t>
            </a:r>
            <a:r>
              <a:rPr lang="de-DE" sz="1000" dirty="0">
                <a:solidFill>
                  <a:schemeClr val="tx1"/>
                </a:solidFill>
                <a:latin typeface="Source Code Pro"/>
                <a:cs typeface="Source Code Pro"/>
              </a:rPr>
              <a:t> = Base64.</a:t>
            </a:r>
            <a:r>
              <a:rPr lang="de-DE" sz="1000" i="1" dirty="0">
                <a:solidFill>
                  <a:schemeClr val="tx1"/>
                </a:solidFill>
                <a:latin typeface="Source Code Pro"/>
                <a:cs typeface="Source Code Pro"/>
              </a:rPr>
              <a:t>getDecoder</a:t>
            </a:r>
            <a:r>
              <a:rPr lang="de-DE" sz="1000" dirty="0">
                <a:solidFill>
                  <a:schemeClr val="tx1"/>
                </a:solidFill>
                <a:latin typeface="Source Code Pro"/>
                <a:cs typeface="Source Code Pro"/>
              </a:rPr>
              <a:t>().</a:t>
            </a:r>
            <a:r>
              <a:rPr lang="de-DE" sz="1000" dirty="0" err="1">
                <a:solidFill>
                  <a:schemeClr val="tx1"/>
                </a:solidFill>
                <a:latin typeface="Source Code Pro"/>
                <a:cs typeface="Source Code Pro"/>
              </a:rPr>
              <a:t>decode</a:t>
            </a:r>
            <a:r>
              <a:rPr lang="de-DE" sz="1000" dirty="0">
                <a:solidFill>
                  <a:schemeClr val="tx1"/>
                </a:solidFill>
                <a:latin typeface="Source Code Pro"/>
                <a:cs typeface="Source Code Pro"/>
              </a:rPr>
              <a:t>(</a:t>
            </a:r>
            <a:r>
              <a:rPr lang="de-DE" sz="1000" dirty="0" err="1">
                <a:solidFill>
                  <a:schemeClr val="tx1"/>
                </a:solidFill>
                <a:latin typeface="Source Code Pro"/>
                <a:cs typeface="Source Code Pro"/>
              </a:rPr>
              <a:t>encodedBytes</a:t>
            </a:r>
            <a:r>
              <a:rPr lang="de-DE" sz="1000" dirty="0">
                <a:solidFill>
                  <a:schemeClr val="tx1"/>
                </a:solidFill>
                <a:latin typeface="Source Code Pro"/>
                <a:cs typeface="Source Code Pro"/>
              </a:rPr>
              <a:t>)</a:t>
            </a:r>
            <a:r>
              <a:rPr lang="de-DE" sz="1000" dirty="0" smtClean="0">
                <a:solidFill>
                  <a:schemeClr val="tx1"/>
                </a:solidFill>
                <a:latin typeface="Source Code Pro"/>
                <a:cs typeface="Source Code Pro"/>
              </a:rPr>
              <a:t>;</a:t>
            </a:r>
          </a:p>
          <a:p>
            <a:pPr marL="539750" indent="-539750"/>
            <a:endParaRPr lang="de-DE" sz="1000" dirty="0">
              <a:solidFill>
                <a:schemeClr val="tx1"/>
              </a:solidFill>
              <a:latin typeface="Source Code Pro"/>
              <a:cs typeface="Source Code Pro"/>
            </a:endParaRPr>
          </a:p>
          <a:p>
            <a:pPr marL="539750" indent="-539750"/>
            <a:r>
              <a:rPr lang="de-DE" sz="1000" dirty="0">
                <a:solidFill>
                  <a:schemeClr val="tx1"/>
                </a:solidFill>
                <a:latin typeface="Source Code Pro"/>
                <a:cs typeface="Source Code Pro"/>
              </a:rPr>
              <a:t>    </a:t>
            </a:r>
            <a:r>
              <a:rPr lang="de-DE" sz="1000" dirty="0" err="1" smtClean="0">
                <a:solidFill>
                  <a:schemeClr val="tx1"/>
                </a:solidFill>
                <a:latin typeface="Source Code Pro"/>
                <a:cs typeface="Source Code Pro"/>
              </a:rPr>
              <a:t>System.</a:t>
            </a:r>
            <a:r>
              <a:rPr lang="de-DE" sz="1000" b="1" i="1" dirty="0" err="1" smtClean="0">
                <a:solidFill>
                  <a:srgbClr val="0000FF"/>
                </a:solidFill>
                <a:latin typeface="Source Code Pro"/>
                <a:cs typeface="Source Code Pro"/>
              </a:rPr>
              <a:t>out</a:t>
            </a:r>
            <a:r>
              <a:rPr lang="de-DE" sz="1000" dirty="0" err="1" smtClean="0">
                <a:solidFill>
                  <a:schemeClr val="tx1"/>
                </a:solidFill>
                <a:latin typeface="Source Code Pro"/>
                <a:cs typeface="Source Code Pro"/>
              </a:rPr>
              <a:t>.println</a:t>
            </a:r>
            <a:r>
              <a:rPr lang="de-DE" sz="1000" dirty="0">
                <a:solidFill>
                  <a:schemeClr val="tx1"/>
                </a:solidFill>
                <a:latin typeface="Source Code Pro"/>
                <a:cs typeface="Source Code Pro"/>
              </a:rPr>
              <a:t>("</a:t>
            </a:r>
            <a:r>
              <a:rPr lang="de-DE" sz="1000" dirty="0" err="1">
                <a:solidFill>
                  <a:schemeClr val="tx1"/>
                </a:solidFill>
                <a:latin typeface="Source Code Pro"/>
                <a:cs typeface="Source Code Pro"/>
              </a:rPr>
              <a:t>decodedBytes</a:t>
            </a:r>
            <a:r>
              <a:rPr lang="de-DE" sz="1000" dirty="0">
                <a:solidFill>
                  <a:schemeClr val="tx1"/>
                </a:solidFill>
                <a:latin typeface="Source Code Pro"/>
                <a:cs typeface="Source Code Pro"/>
              </a:rPr>
              <a:t> " + </a:t>
            </a:r>
            <a:r>
              <a:rPr lang="de-DE" sz="1000" dirty="0" smtClean="0">
                <a:solidFill>
                  <a:schemeClr val="tx1"/>
                </a:solidFill>
                <a:latin typeface="Source Code Pro"/>
                <a:cs typeface="Source Code Pro"/>
              </a:rPr>
              <a:t/>
            </a:r>
            <a:br>
              <a:rPr lang="de-DE" sz="1000" dirty="0" smtClean="0">
                <a:solidFill>
                  <a:schemeClr val="tx1"/>
                </a:solidFill>
                <a:latin typeface="Source Code Pro"/>
                <a:cs typeface="Source Code Pro"/>
              </a:rPr>
            </a:br>
            <a:r>
              <a:rPr lang="de-DE" sz="1000" b="1" dirty="0" err="1" smtClean="0">
                <a:solidFill>
                  <a:schemeClr val="accent2">
                    <a:lumMod val="75000"/>
                  </a:schemeClr>
                </a:solidFill>
                <a:latin typeface="Source Code Pro"/>
                <a:cs typeface="Source Code Pro"/>
              </a:rPr>
              <a:t>new</a:t>
            </a:r>
            <a:r>
              <a:rPr lang="de-DE" sz="1000" dirty="0" smtClean="0">
                <a:solidFill>
                  <a:schemeClr val="accent2">
                    <a:lumMod val="75000"/>
                  </a:schemeClr>
                </a:solidFill>
                <a:latin typeface="Source Code Pro"/>
                <a:cs typeface="Source Code Pro"/>
              </a:rPr>
              <a:t> </a:t>
            </a:r>
            <a:r>
              <a:rPr lang="de-DE" sz="1000" dirty="0">
                <a:solidFill>
                  <a:schemeClr val="tx1"/>
                </a:solidFill>
                <a:latin typeface="Source Code Pro"/>
                <a:cs typeface="Source Code Pro"/>
              </a:rPr>
              <a:t>String(</a:t>
            </a:r>
            <a:r>
              <a:rPr lang="de-DE" sz="1000" dirty="0" err="1">
                <a:solidFill>
                  <a:schemeClr val="tx1"/>
                </a:solidFill>
                <a:latin typeface="Source Code Pro"/>
                <a:cs typeface="Source Code Pro"/>
              </a:rPr>
              <a:t>decodedBytes</a:t>
            </a:r>
            <a:r>
              <a:rPr lang="de-DE" sz="1000" dirty="0">
                <a:solidFill>
                  <a:schemeClr val="tx1"/>
                </a:solidFill>
                <a:latin typeface="Source Code Pro"/>
                <a:cs typeface="Source Code Pro"/>
              </a:rPr>
              <a:t>));</a:t>
            </a:r>
          </a:p>
          <a:p>
            <a:r>
              <a:rPr lang="de-DE" sz="1000" dirty="0">
                <a:solidFill>
                  <a:schemeClr val="tx1"/>
                </a:solidFill>
                <a:latin typeface="Source Code Pro"/>
                <a:cs typeface="Source Code Pro"/>
              </a:rPr>
              <a:t>  </a:t>
            </a:r>
            <a:r>
              <a:rPr lang="de-DE" sz="1000" dirty="0" smtClean="0">
                <a:solidFill>
                  <a:schemeClr val="tx1"/>
                </a:solidFill>
                <a:latin typeface="Source Code Pro"/>
                <a:cs typeface="Source Code Pro"/>
              </a:rPr>
              <a:t>}</a:t>
            </a:r>
          </a:p>
          <a:p>
            <a:endParaRPr lang="de-DE" sz="1000" dirty="0">
              <a:solidFill>
                <a:schemeClr val="tx1"/>
              </a:solidFill>
              <a:latin typeface="Source Code Pro"/>
              <a:cs typeface="Source Code Pro"/>
            </a:endParaRPr>
          </a:p>
          <a:p>
            <a:r>
              <a:rPr lang="de-DE" sz="1000" dirty="0">
                <a:solidFill>
                  <a:schemeClr val="tx1"/>
                </a:solidFill>
                <a:latin typeface="Source Code Pro"/>
                <a:cs typeface="Source Code Pro"/>
              </a:rPr>
              <a:t>}</a:t>
            </a:r>
          </a:p>
        </p:txBody>
      </p:sp>
      <p:pic>
        <p:nvPicPr>
          <p:cNvPr id="11" name="Bild 126"/>
          <p:cNvPicPr>
            <a:picLocks noChangeAspect="1"/>
          </p:cNvPicPr>
          <p:nvPr/>
        </p:nvPicPr>
        <p:blipFill>
          <a:blip r:embed="rId2" cstate="email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896" y="5301208"/>
            <a:ext cx="444500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Bild 124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4368" y="5229200"/>
            <a:ext cx="6223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000931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Nashorn JavaScript Engine</a:t>
            </a:r>
            <a:endParaRPr lang="de-DE" dirty="0"/>
          </a:p>
        </p:txBody>
      </p:sp>
      <p:sp>
        <p:nvSpPr>
          <p:cNvPr id="7" name="Inhaltsplatzhalter 6"/>
          <p:cNvSpPr>
            <a:spLocks noGrp="1"/>
          </p:cNvSpPr>
          <p:nvPr>
            <p:ph sz="quarter" idx="13"/>
          </p:nvPr>
        </p:nvSpPr>
        <p:spPr>
          <a:xfrm>
            <a:off x="285751" y="1438917"/>
            <a:ext cx="4070226" cy="3574260"/>
          </a:xfrm>
        </p:spPr>
        <p:txBody>
          <a:bodyPr/>
          <a:lstStyle/>
          <a:p>
            <a:r>
              <a:rPr lang="de-DE" dirty="0" smtClean="0"/>
              <a:t>Server-Side JavaScript</a:t>
            </a:r>
          </a:p>
          <a:p>
            <a:endParaRPr lang="de-DE" dirty="0" smtClean="0"/>
          </a:p>
          <a:p>
            <a:r>
              <a:rPr lang="de-DE" dirty="0" smtClean="0"/>
              <a:t>Neu implementiert, ersetzt </a:t>
            </a:r>
            <a:r>
              <a:rPr lang="de-DE" dirty="0" err="1" smtClean="0"/>
              <a:t>Rhino</a:t>
            </a:r>
            <a:endParaRPr lang="de-DE" dirty="0" smtClean="0"/>
          </a:p>
          <a:p>
            <a:endParaRPr lang="de-DE" dirty="0" smtClean="0"/>
          </a:p>
          <a:p>
            <a:r>
              <a:rPr lang="de-DE" dirty="0" smtClean="0"/>
              <a:t>Beispiel für eine dynamische Skriptsprache in der JVM</a:t>
            </a:r>
          </a:p>
          <a:p>
            <a:endParaRPr lang="de-DE" dirty="0"/>
          </a:p>
          <a:p>
            <a:r>
              <a:rPr lang="de-DE" dirty="0" smtClean="0"/>
              <a:t>Warum eigentlich?</a:t>
            </a:r>
          </a:p>
          <a:p>
            <a:pPr lvl="1"/>
            <a:r>
              <a:rPr lang="de-DE" dirty="0" smtClean="0"/>
              <a:t>JS-Validierung im Browser und mit identischem Code auf dem Server ausführen</a:t>
            </a:r>
          </a:p>
          <a:p>
            <a:pPr lvl="1"/>
            <a:r>
              <a:rPr lang="de-DE" dirty="0" smtClean="0"/>
              <a:t>Weil‘s geht.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3A9C1C2-BE46-C445-BDD9-8AB7CCD2F82E}" type="slidenum">
              <a:rPr lang="de-DE" smtClean="0"/>
              <a:pPr>
                <a:defRPr/>
              </a:pPr>
              <a:t>36</a:t>
            </a:fld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F6645965-100D-49B6-9064-0AB9F3734612}" type="datetime1">
              <a:rPr lang="de-DE" smtClean="0"/>
              <a:t>27.04.15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Cassini Consulting</a:t>
            </a:r>
            <a:endParaRPr lang="de-DE" dirty="0"/>
          </a:p>
        </p:txBody>
      </p:sp>
      <p:sp>
        <p:nvSpPr>
          <p:cNvPr id="8" name="Inhaltsplatzhalter 10"/>
          <p:cNvSpPr txBox="1">
            <a:spLocks/>
          </p:cNvSpPr>
          <p:nvPr/>
        </p:nvSpPr>
        <p:spPr bwMode="auto">
          <a:xfrm>
            <a:off x="4644008" y="1484784"/>
            <a:ext cx="4104000" cy="8640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20000"/>
              <a:buBlip>
                <a:blip r:embed="rId2"/>
              </a:buBlip>
              <a:defRPr sz="1600" kern="1200">
                <a:solidFill>
                  <a:schemeClr val="tx1"/>
                </a:solidFill>
                <a:latin typeface="Helvetica Neue"/>
                <a:ea typeface="ＭＳ Ｐゴシック" pitchFamily="-107" charset="-128"/>
                <a:cs typeface="ＭＳ Ｐゴシック" pitchFamily="-107" charset="-128"/>
              </a:defRPr>
            </a:lvl1pPr>
            <a:lvl2pPr marL="712788" indent="-35083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20000"/>
              <a:buBlip>
                <a:blip r:embed="rId2"/>
              </a:buBlip>
              <a:defRPr sz="1600" kern="1200">
                <a:solidFill>
                  <a:schemeClr val="tx1"/>
                </a:solidFill>
                <a:latin typeface="Helvetica Neue"/>
                <a:ea typeface="ＭＳ Ｐゴシック" pitchFamily="-107" charset="-128"/>
                <a:cs typeface="+mn-cs"/>
              </a:defRPr>
            </a:lvl2pPr>
            <a:lvl3pPr marL="1073150" indent="-3603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20000"/>
              <a:buBlip>
                <a:blip r:embed="rId2"/>
              </a:buBlip>
              <a:defRPr sz="1600" kern="1200">
                <a:solidFill>
                  <a:schemeClr val="tx1"/>
                </a:solidFill>
                <a:latin typeface="Helvetica Neue"/>
                <a:ea typeface="ＭＳ Ｐゴシック" pitchFamily="-107" charset="-128"/>
                <a:cs typeface="+mn-cs"/>
              </a:defRPr>
            </a:lvl3pPr>
            <a:lvl4pPr marL="1435100" indent="-3619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20000"/>
              <a:buBlip>
                <a:blip r:embed="rId2"/>
              </a:buBlip>
              <a:defRPr sz="1600" kern="1200">
                <a:solidFill>
                  <a:schemeClr val="tx1"/>
                </a:solidFill>
                <a:latin typeface="Helvetica Neue"/>
                <a:ea typeface="ＭＳ Ｐゴシック" pitchFamily="-107" charset="-128"/>
                <a:cs typeface="+mn-cs"/>
              </a:defRPr>
            </a:lvl4pPr>
            <a:lvl5pPr marL="1797050" indent="-3619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20000"/>
              <a:buBlip>
                <a:blip r:embed="rId2"/>
              </a:buBlip>
              <a:defRPr sz="1600" kern="1200">
                <a:solidFill>
                  <a:schemeClr val="tx1"/>
                </a:solidFill>
                <a:latin typeface="Helvetica Neue"/>
                <a:ea typeface="ＭＳ Ｐゴシック" pitchFamily="-107" charset="-128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000" dirty="0">
                <a:latin typeface="Source Code Pro"/>
                <a:cs typeface="Source Code Pro"/>
              </a:rPr>
              <a:t>$ cd /</a:t>
            </a:r>
            <a:r>
              <a:rPr lang="de-DE" sz="1000" dirty="0" err="1">
                <a:latin typeface="Source Code Pro"/>
                <a:cs typeface="Source Code Pro"/>
              </a:rPr>
              <a:t>usr</a:t>
            </a:r>
            <a:r>
              <a:rPr lang="de-DE" sz="1000" dirty="0">
                <a:latin typeface="Source Code Pro"/>
                <a:cs typeface="Source Code Pro"/>
              </a:rPr>
              <a:t>/bin</a:t>
            </a:r>
          </a:p>
          <a:p>
            <a:pPr marL="0" indent="0">
              <a:buNone/>
            </a:pPr>
            <a:r>
              <a:rPr lang="de-DE" sz="1000" dirty="0">
                <a:latin typeface="Source Code Pro"/>
                <a:cs typeface="Source Code Pro"/>
              </a:rPr>
              <a:t>$ </a:t>
            </a:r>
            <a:r>
              <a:rPr lang="de-DE" sz="1000" dirty="0" err="1">
                <a:latin typeface="Source Code Pro"/>
                <a:cs typeface="Source Code Pro"/>
              </a:rPr>
              <a:t>ln</a:t>
            </a:r>
            <a:r>
              <a:rPr lang="de-DE" sz="1000" dirty="0">
                <a:latin typeface="Source Code Pro"/>
                <a:cs typeface="Source Code Pro"/>
              </a:rPr>
              <a:t> -s $JAVA_HOME/bin/</a:t>
            </a:r>
            <a:r>
              <a:rPr lang="de-DE" sz="1000" dirty="0" err="1">
                <a:latin typeface="Source Code Pro"/>
                <a:cs typeface="Source Code Pro"/>
              </a:rPr>
              <a:t>jjs</a:t>
            </a:r>
            <a:r>
              <a:rPr lang="de-DE" sz="1000" dirty="0">
                <a:latin typeface="Source Code Pro"/>
                <a:cs typeface="Source Code Pro"/>
              </a:rPr>
              <a:t> </a:t>
            </a:r>
            <a:r>
              <a:rPr lang="de-DE" sz="1000" dirty="0" err="1">
                <a:latin typeface="Source Code Pro"/>
                <a:cs typeface="Source Code Pro"/>
              </a:rPr>
              <a:t>jjs</a:t>
            </a:r>
            <a:endParaRPr lang="de-DE" sz="1000" dirty="0"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de-DE" sz="1000" dirty="0">
                <a:latin typeface="Source Code Pro"/>
                <a:cs typeface="Source Code Pro"/>
              </a:rPr>
              <a:t>$ </a:t>
            </a:r>
            <a:r>
              <a:rPr lang="de-DE" sz="1000" dirty="0" err="1">
                <a:latin typeface="Source Code Pro"/>
                <a:cs typeface="Source Code Pro"/>
              </a:rPr>
              <a:t>jjs</a:t>
            </a:r>
            <a:endParaRPr lang="de-DE" sz="1000" dirty="0"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de-DE" sz="1000" dirty="0" err="1">
                <a:latin typeface="Source Code Pro"/>
                <a:cs typeface="Source Code Pro"/>
              </a:rPr>
              <a:t>jjs</a:t>
            </a:r>
            <a:r>
              <a:rPr lang="de-DE" sz="1000" dirty="0">
                <a:latin typeface="Source Code Pro"/>
                <a:cs typeface="Source Code Pro"/>
              </a:rPr>
              <a:t>&gt; </a:t>
            </a:r>
            <a:r>
              <a:rPr lang="de-DE" sz="1000" dirty="0" err="1">
                <a:latin typeface="Source Code Pro"/>
                <a:cs typeface="Source Code Pro"/>
              </a:rPr>
              <a:t>print</a:t>
            </a:r>
            <a:r>
              <a:rPr lang="de-DE" sz="1000" b="1" dirty="0">
                <a:latin typeface="Source Code Pro"/>
                <a:cs typeface="Source Code Pro"/>
              </a:rPr>
              <a:t>(</a:t>
            </a:r>
            <a:r>
              <a:rPr lang="de-DE" sz="1000" dirty="0">
                <a:latin typeface="Source Code Pro"/>
                <a:cs typeface="Source Code Pro"/>
              </a:rPr>
              <a:t>'</a:t>
            </a:r>
            <a:r>
              <a:rPr lang="de-DE" sz="1000" dirty="0" err="1">
                <a:latin typeface="Source Code Pro"/>
                <a:cs typeface="Source Code Pro"/>
              </a:rPr>
              <a:t>Hello</a:t>
            </a:r>
            <a:r>
              <a:rPr lang="de-DE" sz="1000" dirty="0">
                <a:latin typeface="Source Code Pro"/>
                <a:cs typeface="Source Code Pro"/>
              </a:rPr>
              <a:t> World'</a:t>
            </a:r>
            <a:r>
              <a:rPr lang="de-DE" sz="1000" b="1" dirty="0">
                <a:latin typeface="Source Code Pro"/>
                <a:cs typeface="Source Code Pro"/>
              </a:rPr>
              <a:t>)</a:t>
            </a:r>
            <a:r>
              <a:rPr lang="de-DE" sz="1000" dirty="0">
                <a:latin typeface="Source Code Pro"/>
                <a:cs typeface="Source Code Pro"/>
              </a:rPr>
              <a:t>;</a:t>
            </a:r>
            <a:endParaRPr lang="de-DE" sz="1000" dirty="0" smtClean="0">
              <a:latin typeface="Source Code Pro"/>
              <a:cs typeface="Source Code Pro"/>
            </a:endParaRPr>
          </a:p>
        </p:txBody>
      </p:sp>
      <p:sp>
        <p:nvSpPr>
          <p:cNvPr id="9" name="Inhaltsplatzhalter 10"/>
          <p:cNvSpPr txBox="1">
            <a:spLocks/>
          </p:cNvSpPr>
          <p:nvPr/>
        </p:nvSpPr>
        <p:spPr bwMode="auto">
          <a:xfrm>
            <a:off x="4644008" y="3789040"/>
            <a:ext cx="4104000" cy="93610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20000"/>
              <a:buBlip>
                <a:blip r:embed="rId2"/>
              </a:buBlip>
              <a:defRPr sz="1600" kern="1200">
                <a:solidFill>
                  <a:schemeClr val="tx1"/>
                </a:solidFill>
                <a:latin typeface="Helvetica Neue"/>
                <a:ea typeface="ＭＳ Ｐゴシック" pitchFamily="-107" charset="-128"/>
                <a:cs typeface="ＭＳ Ｐゴシック" pitchFamily="-107" charset="-128"/>
              </a:defRPr>
            </a:lvl1pPr>
            <a:lvl2pPr marL="712788" indent="-35083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20000"/>
              <a:buBlip>
                <a:blip r:embed="rId2"/>
              </a:buBlip>
              <a:defRPr sz="1600" kern="1200">
                <a:solidFill>
                  <a:schemeClr val="tx1"/>
                </a:solidFill>
                <a:latin typeface="Helvetica Neue"/>
                <a:ea typeface="ＭＳ Ｐゴシック" pitchFamily="-107" charset="-128"/>
                <a:cs typeface="+mn-cs"/>
              </a:defRPr>
            </a:lvl2pPr>
            <a:lvl3pPr marL="1073150" indent="-3603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20000"/>
              <a:buBlip>
                <a:blip r:embed="rId2"/>
              </a:buBlip>
              <a:defRPr sz="1600" kern="1200">
                <a:solidFill>
                  <a:schemeClr val="tx1"/>
                </a:solidFill>
                <a:latin typeface="Helvetica Neue"/>
                <a:ea typeface="ＭＳ Ｐゴシック" pitchFamily="-107" charset="-128"/>
                <a:cs typeface="+mn-cs"/>
              </a:defRPr>
            </a:lvl3pPr>
            <a:lvl4pPr marL="1435100" indent="-3619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20000"/>
              <a:buBlip>
                <a:blip r:embed="rId2"/>
              </a:buBlip>
              <a:defRPr sz="1600" kern="1200">
                <a:solidFill>
                  <a:schemeClr val="tx1"/>
                </a:solidFill>
                <a:latin typeface="Helvetica Neue"/>
                <a:ea typeface="ＭＳ Ｐゴシック" pitchFamily="-107" charset="-128"/>
                <a:cs typeface="+mn-cs"/>
              </a:defRPr>
            </a:lvl4pPr>
            <a:lvl5pPr marL="1797050" indent="-3619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20000"/>
              <a:buBlip>
                <a:blip r:embed="rId2"/>
              </a:buBlip>
              <a:defRPr sz="1600" kern="1200">
                <a:solidFill>
                  <a:schemeClr val="tx1"/>
                </a:solidFill>
                <a:latin typeface="Helvetica Neue"/>
                <a:ea typeface="ＭＳ Ｐゴシック" pitchFamily="-107" charset="-128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000" dirty="0" err="1">
                <a:latin typeface="Source Code Pro"/>
                <a:cs typeface="Source Code Pro"/>
              </a:rPr>
              <a:t>ScriptEngine</a:t>
            </a:r>
            <a:r>
              <a:rPr lang="de-DE" sz="1000" dirty="0">
                <a:latin typeface="Source Code Pro"/>
                <a:cs typeface="Source Code Pro"/>
              </a:rPr>
              <a:t> </a:t>
            </a:r>
            <a:r>
              <a:rPr lang="de-DE" sz="1000" dirty="0" err="1">
                <a:latin typeface="Source Code Pro"/>
                <a:cs typeface="Source Code Pro"/>
              </a:rPr>
              <a:t>engine</a:t>
            </a:r>
            <a:r>
              <a:rPr lang="de-DE" sz="1000" dirty="0">
                <a:latin typeface="Source Code Pro"/>
                <a:cs typeface="Source Code Pro"/>
              </a:rPr>
              <a:t> = </a:t>
            </a:r>
            <a:r>
              <a:rPr lang="de-DE" sz="1000" b="1" dirty="0" err="1" smtClean="0">
                <a:solidFill>
                  <a:srgbClr val="992600"/>
                </a:solidFill>
                <a:latin typeface="Source Code Pro"/>
                <a:cs typeface="Source Code Pro"/>
              </a:rPr>
              <a:t>new</a:t>
            </a:r>
            <a:r>
              <a:rPr lang="de-DE" sz="1000" dirty="0" smtClean="0">
                <a:solidFill>
                  <a:srgbClr val="992600"/>
                </a:solidFill>
                <a:latin typeface="Source Code Pro"/>
                <a:cs typeface="Source Code Pro"/>
              </a:rPr>
              <a:t> </a:t>
            </a:r>
            <a:r>
              <a:rPr lang="de-DE" sz="1000" dirty="0" err="1" smtClean="0">
                <a:latin typeface="Source Code Pro"/>
                <a:cs typeface="Source Code Pro"/>
              </a:rPr>
              <a:t>ScriptEngineManager</a:t>
            </a:r>
            <a:r>
              <a:rPr lang="de-DE" sz="1000" dirty="0">
                <a:latin typeface="Source Code Pro"/>
                <a:cs typeface="Source Code Pro"/>
              </a:rPr>
              <a:t>(</a:t>
            </a:r>
            <a:r>
              <a:rPr lang="de-DE" sz="1000" dirty="0" smtClean="0">
                <a:latin typeface="Source Code Pro"/>
                <a:cs typeface="Source Code Pro"/>
              </a:rPr>
              <a:t>)</a:t>
            </a:r>
          </a:p>
          <a:p>
            <a:pPr marL="0" indent="0">
              <a:buNone/>
            </a:pPr>
            <a:r>
              <a:rPr lang="de-DE" sz="1000" dirty="0" smtClean="0">
                <a:latin typeface="Source Code Pro"/>
                <a:cs typeface="Source Code Pro"/>
              </a:rPr>
              <a:t>    .</a:t>
            </a:r>
            <a:r>
              <a:rPr lang="de-DE" sz="1000" i="1" dirty="0" err="1">
                <a:latin typeface="Source Code Pro"/>
                <a:cs typeface="Source Code Pro"/>
              </a:rPr>
              <a:t>getEngineByName</a:t>
            </a:r>
            <a:r>
              <a:rPr lang="de-DE" sz="1000" dirty="0">
                <a:latin typeface="Source Code Pro"/>
                <a:cs typeface="Source Code Pro"/>
              </a:rPr>
              <a:t>("</a:t>
            </a:r>
            <a:r>
              <a:rPr lang="de-DE" sz="1000" dirty="0" err="1">
                <a:latin typeface="Source Code Pro"/>
                <a:cs typeface="Source Code Pro"/>
              </a:rPr>
              <a:t>nashorn</a:t>
            </a:r>
            <a:r>
              <a:rPr lang="de-DE" sz="1000" dirty="0">
                <a:latin typeface="Source Code Pro"/>
                <a:cs typeface="Source Code Pro"/>
              </a:rPr>
              <a:t>");</a:t>
            </a:r>
          </a:p>
          <a:p>
            <a:pPr marL="0" indent="0">
              <a:buNone/>
            </a:pPr>
            <a:endParaRPr lang="de-DE" sz="1000" dirty="0" smtClean="0"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de-DE" sz="1000" dirty="0" err="1" smtClean="0">
                <a:latin typeface="Source Code Pro"/>
                <a:cs typeface="Source Code Pro"/>
              </a:rPr>
              <a:t>engine.eval</a:t>
            </a:r>
            <a:r>
              <a:rPr lang="de-DE" sz="1000" dirty="0">
                <a:latin typeface="Source Code Pro"/>
                <a:cs typeface="Source Code Pro"/>
              </a:rPr>
              <a:t>("</a:t>
            </a:r>
            <a:r>
              <a:rPr lang="de-DE" sz="1000" dirty="0" err="1">
                <a:latin typeface="Source Code Pro"/>
                <a:cs typeface="Source Code Pro"/>
              </a:rPr>
              <a:t>print</a:t>
            </a:r>
            <a:r>
              <a:rPr lang="de-DE" sz="1000" dirty="0">
                <a:latin typeface="Source Code Pro"/>
                <a:cs typeface="Source Code Pro"/>
              </a:rPr>
              <a:t>('</a:t>
            </a:r>
            <a:r>
              <a:rPr lang="de-DE" sz="1000" dirty="0" err="1">
                <a:latin typeface="Source Code Pro"/>
                <a:cs typeface="Source Code Pro"/>
              </a:rPr>
              <a:t>Hello</a:t>
            </a:r>
            <a:r>
              <a:rPr lang="de-DE" sz="1000" dirty="0">
                <a:latin typeface="Source Code Pro"/>
                <a:cs typeface="Source Code Pro"/>
              </a:rPr>
              <a:t> World!')</a:t>
            </a:r>
            <a:r>
              <a:rPr lang="de-DE" sz="1000" dirty="0" smtClean="0">
                <a:latin typeface="Source Code Pro"/>
                <a:cs typeface="Source Code Pro"/>
              </a:rPr>
              <a:t>;“);</a:t>
            </a:r>
          </a:p>
        </p:txBody>
      </p:sp>
      <p:sp>
        <p:nvSpPr>
          <p:cNvPr id="10" name="Textfeld 9"/>
          <p:cNvSpPr txBox="1"/>
          <p:nvPr/>
        </p:nvSpPr>
        <p:spPr>
          <a:xfrm>
            <a:off x="251520" y="5373216"/>
            <a:ext cx="6340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hlinkClick r:id="rId3"/>
              </a:rPr>
              <a:t>http://</a:t>
            </a:r>
            <a:r>
              <a:rPr lang="de-DE" dirty="0" err="1">
                <a:hlinkClick r:id="rId3"/>
              </a:rPr>
              <a:t>winterbe.com</a:t>
            </a:r>
            <a:r>
              <a:rPr lang="de-DE" dirty="0">
                <a:hlinkClick r:id="rId3"/>
              </a:rPr>
              <a:t>/</a:t>
            </a:r>
            <a:r>
              <a:rPr lang="de-DE" dirty="0" err="1">
                <a:hlinkClick r:id="rId3"/>
              </a:rPr>
              <a:t>posts</a:t>
            </a:r>
            <a:r>
              <a:rPr lang="de-DE" dirty="0">
                <a:hlinkClick r:id="rId3"/>
              </a:rPr>
              <a:t>/2014/04/05/java8-nashorn-</a:t>
            </a:r>
            <a:r>
              <a:rPr lang="de-DE">
                <a:hlinkClick r:id="rId3"/>
              </a:rPr>
              <a:t>tutorial</a:t>
            </a:r>
            <a:r>
              <a:rPr lang="de-DE" smtClean="0">
                <a:hlinkClick r:id="rId3"/>
              </a:rPr>
              <a:t>/</a:t>
            </a:r>
            <a:r>
              <a:rPr lang="de-DE" dirty="0" smtClean="0"/>
              <a:t>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669521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Neue Helferlein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3"/>
          </p:nvPr>
        </p:nvSpPr>
        <p:spPr>
          <a:xfrm>
            <a:off x="285751" y="1439431"/>
            <a:ext cx="4214241" cy="2133586"/>
          </a:xfrm>
        </p:spPr>
        <p:txBody>
          <a:bodyPr/>
          <a:lstStyle/>
          <a:p>
            <a:r>
              <a:rPr lang="de-DE" dirty="0" smtClean="0"/>
              <a:t>Sortieren von Arrays mit Hilfe des JDK-</a:t>
            </a:r>
            <a:r>
              <a:rPr lang="de-DE" dirty="0" err="1" smtClean="0"/>
              <a:t>Fork</a:t>
            </a:r>
            <a:r>
              <a:rPr lang="de-DE" dirty="0" smtClean="0"/>
              <a:t>/</a:t>
            </a:r>
            <a:r>
              <a:rPr lang="de-DE" dirty="0" err="1"/>
              <a:t>J</a:t>
            </a:r>
            <a:r>
              <a:rPr lang="de-DE" dirty="0" err="1" smtClean="0"/>
              <a:t>oin</a:t>
            </a:r>
            <a:r>
              <a:rPr lang="de-DE" dirty="0" smtClean="0"/>
              <a:t>-Frameworks</a:t>
            </a:r>
          </a:p>
          <a:p>
            <a:pPr lvl="1"/>
            <a:r>
              <a:rPr lang="de-DE" dirty="0" smtClean="0"/>
              <a:t>Wie immer: Parallelisierung kostet auch, kommt also auf Datenmenge und –Strukturen an</a:t>
            </a:r>
          </a:p>
          <a:p>
            <a:pPr lvl="1"/>
            <a:r>
              <a:rPr lang="de-DE" dirty="0">
                <a:hlinkClick r:id="rId2"/>
              </a:rPr>
              <a:t>http://docs.oracle.com/javase/8/docs/api/java/util/Arrays.html#parallelSort-int:A</a:t>
            </a:r>
            <a:r>
              <a:rPr lang="de-DE" dirty="0" smtClean="0">
                <a:hlinkClick r:id="rId2"/>
              </a:rPr>
              <a:t>-</a:t>
            </a:r>
            <a:endParaRPr lang="de-DE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3A9C1C2-BE46-C445-BDD9-8AB7CCD2F82E}" type="slidenum">
              <a:rPr lang="de-DE" smtClean="0"/>
              <a:pPr>
                <a:defRPr/>
              </a:pPr>
              <a:t>37</a:t>
            </a:fld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F6645965-100D-49B6-9064-0AB9F3734612}" type="datetime1">
              <a:rPr lang="de-DE" smtClean="0"/>
              <a:t>27.04.15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Cassini Consulting</a:t>
            </a:r>
            <a:endParaRPr lang="de-DE" dirty="0"/>
          </a:p>
        </p:txBody>
      </p:sp>
      <p:sp>
        <p:nvSpPr>
          <p:cNvPr id="8" name="Inhaltsplatzhalter 10"/>
          <p:cNvSpPr txBox="1">
            <a:spLocks/>
          </p:cNvSpPr>
          <p:nvPr/>
        </p:nvSpPr>
        <p:spPr bwMode="auto">
          <a:xfrm>
            <a:off x="4644008" y="1484784"/>
            <a:ext cx="4104000" cy="8640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20000"/>
              <a:buBlip>
                <a:blip r:embed="rId3"/>
              </a:buBlip>
              <a:defRPr sz="1600" kern="1200">
                <a:solidFill>
                  <a:schemeClr val="tx1"/>
                </a:solidFill>
                <a:latin typeface="Helvetica Neue"/>
                <a:ea typeface="ＭＳ Ｐゴシック" pitchFamily="-107" charset="-128"/>
                <a:cs typeface="ＭＳ Ｐゴシック" pitchFamily="-107" charset="-128"/>
              </a:defRPr>
            </a:lvl1pPr>
            <a:lvl2pPr marL="712788" indent="-35083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20000"/>
              <a:buBlip>
                <a:blip r:embed="rId3"/>
              </a:buBlip>
              <a:defRPr sz="1600" kern="1200">
                <a:solidFill>
                  <a:schemeClr val="tx1"/>
                </a:solidFill>
                <a:latin typeface="Helvetica Neue"/>
                <a:ea typeface="ＭＳ Ｐゴシック" pitchFamily="-107" charset="-128"/>
                <a:cs typeface="+mn-cs"/>
              </a:defRPr>
            </a:lvl2pPr>
            <a:lvl3pPr marL="1073150" indent="-3603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20000"/>
              <a:buBlip>
                <a:blip r:embed="rId3"/>
              </a:buBlip>
              <a:defRPr sz="1600" kern="1200">
                <a:solidFill>
                  <a:schemeClr val="tx1"/>
                </a:solidFill>
                <a:latin typeface="Helvetica Neue"/>
                <a:ea typeface="ＭＳ Ｐゴシック" pitchFamily="-107" charset="-128"/>
                <a:cs typeface="+mn-cs"/>
              </a:defRPr>
            </a:lvl3pPr>
            <a:lvl4pPr marL="1435100" indent="-3619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20000"/>
              <a:buBlip>
                <a:blip r:embed="rId3"/>
              </a:buBlip>
              <a:defRPr sz="1600" kern="1200">
                <a:solidFill>
                  <a:schemeClr val="tx1"/>
                </a:solidFill>
                <a:latin typeface="Helvetica Neue"/>
                <a:ea typeface="ＭＳ Ｐゴシック" pitchFamily="-107" charset="-128"/>
                <a:cs typeface="+mn-cs"/>
              </a:defRPr>
            </a:lvl4pPr>
            <a:lvl5pPr marL="1797050" indent="-3619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20000"/>
              <a:buBlip>
                <a:blip r:embed="rId3"/>
              </a:buBlip>
              <a:defRPr sz="1600" kern="1200">
                <a:solidFill>
                  <a:schemeClr val="tx1"/>
                </a:solidFill>
                <a:latin typeface="Helvetica Neue"/>
                <a:ea typeface="ＭＳ Ｐゴシック" pitchFamily="-107" charset="-128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000" b="1" dirty="0" err="1" smtClean="0">
                <a:solidFill>
                  <a:srgbClr val="992600"/>
                </a:solidFill>
                <a:latin typeface="Source Code Pro"/>
                <a:cs typeface="Source Code Pro"/>
              </a:rPr>
              <a:t>int</a:t>
            </a:r>
            <a:r>
              <a:rPr lang="de-DE" sz="1000" dirty="0" smtClean="0">
                <a:solidFill>
                  <a:srgbClr val="992600"/>
                </a:solidFill>
                <a:latin typeface="Source Code Pro"/>
                <a:cs typeface="Source Code Pro"/>
              </a:rPr>
              <a:t> </a:t>
            </a:r>
            <a:r>
              <a:rPr lang="de-DE" sz="1000" dirty="0" smtClean="0">
                <a:latin typeface="Source Code Pro"/>
                <a:cs typeface="Source Code Pro"/>
              </a:rPr>
              <a:t>[] </a:t>
            </a:r>
            <a:r>
              <a:rPr lang="de-DE" sz="1000" dirty="0" err="1" smtClean="0">
                <a:latin typeface="Source Code Pro"/>
                <a:cs typeface="Source Code Pro"/>
              </a:rPr>
              <a:t>numbers</a:t>
            </a:r>
            <a:r>
              <a:rPr lang="de-DE" sz="1000" dirty="0" smtClean="0">
                <a:latin typeface="Source Code Pro"/>
                <a:cs typeface="Source Code Pro"/>
              </a:rPr>
              <a:t> = </a:t>
            </a:r>
            <a:r>
              <a:rPr lang="de-DE" sz="1000" b="1" dirty="0" err="1" smtClean="0">
                <a:solidFill>
                  <a:srgbClr val="992600"/>
                </a:solidFill>
                <a:latin typeface="Source Code Pro"/>
                <a:cs typeface="Source Code Pro"/>
              </a:rPr>
              <a:t>new</a:t>
            </a:r>
            <a:r>
              <a:rPr lang="de-DE" sz="1000" b="1" dirty="0" smtClean="0">
                <a:solidFill>
                  <a:srgbClr val="992600"/>
                </a:solidFill>
                <a:latin typeface="Source Code Pro"/>
                <a:cs typeface="Source Code Pro"/>
              </a:rPr>
              <a:t> </a:t>
            </a:r>
            <a:r>
              <a:rPr lang="de-DE" sz="1000" b="1" dirty="0" err="1" smtClean="0">
                <a:solidFill>
                  <a:srgbClr val="992600"/>
                </a:solidFill>
                <a:latin typeface="Source Code Pro"/>
                <a:cs typeface="Source Code Pro"/>
              </a:rPr>
              <a:t>int</a:t>
            </a:r>
            <a:r>
              <a:rPr lang="de-DE" sz="1000" b="1" dirty="0" smtClean="0">
                <a:solidFill>
                  <a:srgbClr val="992600"/>
                </a:solidFill>
                <a:latin typeface="Source Code Pro"/>
                <a:cs typeface="Source Code Pro"/>
              </a:rPr>
              <a:t> </a:t>
            </a:r>
            <a:r>
              <a:rPr lang="de-DE" sz="1000" dirty="0" smtClean="0">
                <a:latin typeface="Source Code Pro"/>
                <a:cs typeface="Source Code Pro"/>
              </a:rPr>
              <a:t>[1_000_000_000];</a:t>
            </a:r>
          </a:p>
          <a:p>
            <a:pPr marL="0" indent="0">
              <a:buNone/>
            </a:pPr>
            <a:endParaRPr lang="de-DE" sz="1000" dirty="0" smtClean="0"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de-DE" sz="1000" i="1" dirty="0" smtClean="0">
                <a:solidFill>
                  <a:schemeClr val="accent1">
                    <a:lumMod val="75000"/>
                  </a:schemeClr>
                </a:solidFill>
                <a:latin typeface="Source Code Pro"/>
                <a:cs typeface="Source Code Pro"/>
              </a:rPr>
              <a:t>// </a:t>
            </a:r>
            <a:r>
              <a:rPr lang="de-DE" sz="1000" i="1" dirty="0" err="1" smtClean="0">
                <a:solidFill>
                  <a:schemeClr val="accent1">
                    <a:lumMod val="75000"/>
                  </a:schemeClr>
                </a:solidFill>
                <a:latin typeface="Source Code Pro"/>
                <a:cs typeface="Source Code Pro"/>
              </a:rPr>
              <a:t>fill</a:t>
            </a:r>
            <a:r>
              <a:rPr lang="de-DE" sz="1000" i="1" dirty="0" smtClean="0">
                <a:solidFill>
                  <a:schemeClr val="accent1">
                    <a:lumMod val="75000"/>
                  </a:schemeClr>
                </a:solidFill>
                <a:latin typeface="Source Code Pro"/>
                <a:cs typeface="Source Code Pro"/>
              </a:rPr>
              <a:t> </a:t>
            </a:r>
            <a:r>
              <a:rPr lang="de-DE" sz="1000" i="1" dirty="0" err="1" smtClean="0">
                <a:solidFill>
                  <a:schemeClr val="accent1">
                    <a:lumMod val="75000"/>
                  </a:schemeClr>
                </a:solidFill>
                <a:latin typeface="Source Code Pro"/>
                <a:cs typeface="Source Code Pro"/>
              </a:rPr>
              <a:t>the</a:t>
            </a:r>
            <a:r>
              <a:rPr lang="de-DE" sz="1000" i="1" dirty="0" smtClean="0">
                <a:solidFill>
                  <a:schemeClr val="accent1">
                    <a:lumMod val="75000"/>
                  </a:schemeClr>
                </a:solidFill>
                <a:latin typeface="Source Code Pro"/>
                <a:cs typeface="Source Code Pro"/>
              </a:rPr>
              <a:t> </a:t>
            </a:r>
            <a:r>
              <a:rPr lang="de-DE" sz="1000" i="1" dirty="0" err="1" smtClean="0">
                <a:solidFill>
                  <a:schemeClr val="accent1">
                    <a:lumMod val="75000"/>
                  </a:schemeClr>
                </a:solidFill>
                <a:latin typeface="Source Code Pro"/>
                <a:cs typeface="Source Code Pro"/>
              </a:rPr>
              <a:t>array</a:t>
            </a:r>
            <a:endParaRPr lang="de-DE" sz="1000" i="1" dirty="0" smtClean="0">
              <a:solidFill>
                <a:schemeClr val="accent1">
                  <a:lumMod val="75000"/>
                </a:schemeClr>
              </a:solidFill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de-DE" sz="1000" dirty="0" err="1" smtClean="0">
                <a:latin typeface="Source Code Pro"/>
                <a:cs typeface="Source Code Pro"/>
              </a:rPr>
              <a:t>java.util.Arrays.</a:t>
            </a:r>
            <a:r>
              <a:rPr lang="de-DE" sz="1000" i="1" dirty="0" err="1" smtClean="0">
                <a:latin typeface="Source Code Pro"/>
                <a:cs typeface="Source Code Pro"/>
              </a:rPr>
              <a:t>parallelSort</a:t>
            </a:r>
            <a:r>
              <a:rPr lang="de-DE" sz="1000" dirty="0" smtClean="0">
                <a:latin typeface="Source Code Pro"/>
                <a:cs typeface="Source Code Pro"/>
              </a:rPr>
              <a:t>(</a:t>
            </a:r>
            <a:r>
              <a:rPr lang="de-DE" sz="1000" dirty="0" err="1" smtClean="0">
                <a:latin typeface="Source Code Pro"/>
                <a:cs typeface="Source Code Pro"/>
              </a:rPr>
              <a:t>numbers</a:t>
            </a:r>
            <a:r>
              <a:rPr lang="de-DE" sz="1000" dirty="0" smtClean="0">
                <a:latin typeface="Source Code Pro"/>
                <a:cs typeface="Source Code Pro"/>
              </a:rPr>
              <a:t>);</a:t>
            </a:r>
          </a:p>
          <a:p>
            <a:pPr marL="0" indent="0">
              <a:buNone/>
            </a:pPr>
            <a:endParaRPr lang="de-DE" sz="1000" dirty="0" smtClean="0">
              <a:latin typeface="Source Code Pro"/>
              <a:cs typeface="Source Code Pro"/>
            </a:endParaRPr>
          </a:p>
        </p:txBody>
      </p:sp>
      <p:sp>
        <p:nvSpPr>
          <p:cNvPr id="10" name="Inhaltsplatzhalter 10"/>
          <p:cNvSpPr txBox="1">
            <a:spLocks/>
          </p:cNvSpPr>
          <p:nvPr/>
        </p:nvSpPr>
        <p:spPr bwMode="auto">
          <a:xfrm>
            <a:off x="4680000" y="3861048"/>
            <a:ext cx="4104000" cy="194421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20000"/>
              <a:buBlip>
                <a:blip r:embed="rId3"/>
              </a:buBlip>
              <a:defRPr sz="1600" kern="1200">
                <a:solidFill>
                  <a:schemeClr val="tx1"/>
                </a:solidFill>
                <a:latin typeface="Helvetica Neue"/>
                <a:ea typeface="ＭＳ Ｐゴシック" pitchFamily="-107" charset="-128"/>
                <a:cs typeface="ＭＳ Ｐゴシック" pitchFamily="-107" charset="-128"/>
              </a:defRPr>
            </a:lvl1pPr>
            <a:lvl2pPr marL="712788" indent="-35083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20000"/>
              <a:buBlip>
                <a:blip r:embed="rId3"/>
              </a:buBlip>
              <a:defRPr sz="1600" kern="1200">
                <a:solidFill>
                  <a:schemeClr val="tx1"/>
                </a:solidFill>
                <a:latin typeface="Helvetica Neue"/>
                <a:ea typeface="ＭＳ Ｐゴシック" pitchFamily="-107" charset="-128"/>
                <a:cs typeface="+mn-cs"/>
              </a:defRPr>
            </a:lvl2pPr>
            <a:lvl3pPr marL="1073150" indent="-3603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20000"/>
              <a:buBlip>
                <a:blip r:embed="rId3"/>
              </a:buBlip>
              <a:defRPr sz="1600" kern="1200">
                <a:solidFill>
                  <a:schemeClr val="tx1"/>
                </a:solidFill>
                <a:latin typeface="Helvetica Neue"/>
                <a:ea typeface="ＭＳ Ｐゴシック" pitchFamily="-107" charset="-128"/>
                <a:cs typeface="+mn-cs"/>
              </a:defRPr>
            </a:lvl3pPr>
            <a:lvl4pPr marL="1435100" indent="-3619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20000"/>
              <a:buBlip>
                <a:blip r:embed="rId3"/>
              </a:buBlip>
              <a:defRPr sz="1600" kern="1200">
                <a:solidFill>
                  <a:schemeClr val="tx1"/>
                </a:solidFill>
                <a:latin typeface="Helvetica Neue"/>
                <a:ea typeface="ＭＳ Ｐゴシック" pitchFamily="-107" charset="-128"/>
                <a:cs typeface="+mn-cs"/>
              </a:defRPr>
            </a:lvl4pPr>
            <a:lvl5pPr marL="1797050" indent="-3619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20000"/>
              <a:buBlip>
                <a:blip r:embed="rId3"/>
              </a:buBlip>
              <a:defRPr sz="1600" kern="1200">
                <a:solidFill>
                  <a:schemeClr val="tx1"/>
                </a:solidFill>
                <a:latin typeface="Helvetica Neue"/>
                <a:ea typeface="ＭＳ Ｐゴシック" pitchFamily="-107" charset="-128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000" b="1" dirty="0" err="1" smtClean="0">
                <a:solidFill>
                  <a:srgbClr val="992600"/>
                </a:solidFill>
                <a:latin typeface="Source Code Pro"/>
                <a:cs typeface="Source Code Pro"/>
              </a:rPr>
              <a:t>class</a:t>
            </a:r>
            <a:r>
              <a:rPr lang="de-DE" sz="1000" dirty="0">
                <a:latin typeface="Source Code Pro"/>
                <a:cs typeface="Source Code Pro"/>
              </a:rPr>
              <a:t> </a:t>
            </a:r>
            <a:r>
              <a:rPr lang="de-DE" sz="1000" dirty="0" err="1">
                <a:latin typeface="Source Code Pro"/>
                <a:cs typeface="Source Code Pro"/>
              </a:rPr>
              <a:t>MyClass</a:t>
            </a:r>
            <a:r>
              <a:rPr lang="de-DE" sz="1000" dirty="0">
                <a:latin typeface="Source Code Pro"/>
                <a:cs typeface="Source Code Pro"/>
              </a:rPr>
              <a:t> </a:t>
            </a:r>
            <a:r>
              <a:rPr lang="de-DE" sz="1000" b="1" dirty="0" err="1">
                <a:solidFill>
                  <a:srgbClr val="992600"/>
                </a:solidFill>
                <a:latin typeface="Source Code Pro"/>
                <a:cs typeface="Source Code Pro"/>
              </a:rPr>
              <a:t>implements</a:t>
            </a:r>
            <a:r>
              <a:rPr lang="de-DE" sz="1000" dirty="0">
                <a:latin typeface="Source Code Pro"/>
                <a:cs typeface="Source Code Pro"/>
              </a:rPr>
              <a:t> </a:t>
            </a:r>
            <a:r>
              <a:rPr lang="de-DE" sz="1000" dirty="0" err="1">
                <a:latin typeface="Source Code Pro"/>
                <a:cs typeface="Source Code Pro"/>
              </a:rPr>
              <a:t>Comparable</a:t>
            </a:r>
            <a:r>
              <a:rPr lang="de-DE" sz="1000" dirty="0">
                <a:latin typeface="Source Code Pro"/>
                <a:cs typeface="Source Code Pro"/>
              </a:rPr>
              <a:t>&lt;</a:t>
            </a:r>
            <a:r>
              <a:rPr lang="de-DE" sz="1000" dirty="0" err="1">
                <a:latin typeface="Source Code Pro"/>
                <a:cs typeface="Source Code Pro"/>
              </a:rPr>
              <a:t>MyObject</a:t>
            </a:r>
            <a:r>
              <a:rPr lang="de-DE" sz="1000" dirty="0">
                <a:latin typeface="Source Code Pro"/>
                <a:cs typeface="Source Code Pro"/>
              </a:rPr>
              <a:t>&gt; { </a:t>
            </a:r>
          </a:p>
          <a:p>
            <a:pPr marL="0" indent="0">
              <a:buNone/>
            </a:pPr>
            <a:r>
              <a:rPr lang="de-DE" sz="1000" dirty="0">
                <a:latin typeface="Source Code Pro"/>
                <a:cs typeface="Source Code Pro"/>
              </a:rPr>
              <a:t>     </a:t>
            </a:r>
          </a:p>
          <a:p>
            <a:pPr marL="0" indent="0">
              <a:buNone/>
            </a:pPr>
            <a:r>
              <a:rPr lang="de-DE" sz="1000" dirty="0">
                <a:latin typeface="Source Code Pro"/>
                <a:cs typeface="Source Code Pro"/>
              </a:rPr>
              <a:t>    @</a:t>
            </a:r>
            <a:r>
              <a:rPr lang="de-DE" sz="1000" dirty="0" err="1">
                <a:latin typeface="Source Code Pro"/>
                <a:cs typeface="Source Code Pro"/>
              </a:rPr>
              <a:t>Override</a:t>
            </a:r>
            <a:r>
              <a:rPr lang="de-DE" sz="1000" dirty="0">
                <a:latin typeface="Source Code Pro"/>
                <a:cs typeface="Source Code Pro"/>
              </a:rPr>
              <a:t> </a:t>
            </a:r>
          </a:p>
          <a:p>
            <a:pPr marL="0" indent="0">
              <a:buNone/>
            </a:pPr>
            <a:r>
              <a:rPr lang="de-DE" sz="1000" dirty="0">
                <a:latin typeface="Source Code Pro"/>
                <a:cs typeface="Source Code Pro"/>
              </a:rPr>
              <a:t>    </a:t>
            </a:r>
            <a:r>
              <a:rPr lang="de-DE" sz="1000" b="1" dirty="0" err="1">
                <a:solidFill>
                  <a:srgbClr val="992600"/>
                </a:solidFill>
                <a:latin typeface="Source Code Pro"/>
                <a:cs typeface="Source Code Pro"/>
              </a:rPr>
              <a:t>public</a:t>
            </a:r>
            <a:r>
              <a:rPr lang="de-DE" sz="1000" b="1" dirty="0">
                <a:solidFill>
                  <a:srgbClr val="992600"/>
                </a:solidFill>
                <a:latin typeface="Source Code Pro"/>
                <a:cs typeface="Source Code Pro"/>
              </a:rPr>
              <a:t> </a:t>
            </a:r>
            <a:r>
              <a:rPr lang="de-DE" sz="1000" b="1" dirty="0" err="1">
                <a:solidFill>
                  <a:srgbClr val="992600"/>
                </a:solidFill>
                <a:latin typeface="Source Code Pro"/>
                <a:cs typeface="Source Code Pro"/>
              </a:rPr>
              <a:t>int</a:t>
            </a:r>
            <a:r>
              <a:rPr lang="de-DE" sz="1000" dirty="0">
                <a:latin typeface="Source Code Pro"/>
                <a:cs typeface="Source Code Pro"/>
              </a:rPr>
              <a:t> </a:t>
            </a:r>
            <a:r>
              <a:rPr lang="de-DE" sz="1000" dirty="0" err="1">
                <a:latin typeface="Source Code Pro"/>
                <a:cs typeface="Source Code Pro"/>
              </a:rPr>
              <a:t>compareTo</a:t>
            </a:r>
            <a:r>
              <a:rPr lang="de-DE" sz="1000" dirty="0">
                <a:latin typeface="Source Code Pro"/>
                <a:cs typeface="Source Code Pro"/>
              </a:rPr>
              <a:t>(</a:t>
            </a:r>
            <a:r>
              <a:rPr lang="de-DE" sz="1000" dirty="0" err="1">
                <a:latin typeface="Source Code Pro"/>
                <a:cs typeface="Source Code Pro"/>
              </a:rPr>
              <a:t>MyObject</a:t>
            </a:r>
            <a:r>
              <a:rPr lang="de-DE" sz="1000" dirty="0">
                <a:latin typeface="Source Code Pro"/>
                <a:cs typeface="Source Code Pro"/>
              </a:rPr>
              <a:t> </a:t>
            </a:r>
            <a:r>
              <a:rPr lang="de-DE" sz="1000" dirty="0" err="1">
                <a:latin typeface="Source Code Pro"/>
                <a:cs typeface="Source Code Pro"/>
              </a:rPr>
              <a:t>obj</a:t>
            </a:r>
            <a:r>
              <a:rPr lang="de-DE" sz="1000" dirty="0">
                <a:latin typeface="Source Code Pro"/>
                <a:cs typeface="Source Code Pro"/>
              </a:rPr>
              <a:t>) {</a:t>
            </a:r>
            <a:r>
              <a:rPr lang="de-DE" sz="1000" b="1" dirty="0" err="1">
                <a:solidFill>
                  <a:srgbClr val="992600"/>
                </a:solidFill>
                <a:latin typeface="Source Code Pro"/>
                <a:cs typeface="Source Code Pro"/>
              </a:rPr>
              <a:t>return</a:t>
            </a:r>
            <a:r>
              <a:rPr lang="de-DE" sz="1000" dirty="0">
                <a:latin typeface="Source Code Pro"/>
                <a:cs typeface="Source Code Pro"/>
              </a:rPr>
              <a:t> ...} </a:t>
            </a:r>
          </a:p>
          <a:p>
            <a:pPr marL="0" indent="0">
              <a:buNone/>
            </a:pPr>
            <a:endParaRPr lang="de-DE" sz="1000" dirty="0"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de-DE" sz="1000" dirty="0">
                <a:latin typeface="Source Code Pro"/>
                <a:cs typeface="Source Code Pro"/>
              </a:rPr>
              <a:t>    </a:t>
            </a:r>
            <a:r>
              <a:rPr lang="de-DE" sz="1000" b="1" dirty="0" err="1">
                <a:solidFill>
                  <a:schemeClr val="accent2">
                    <a:lumMod val="75000"/>
                  </a:schemeClr>
                </a:solidFill>
                <a:latin typeface="Source Code Pro"/>
                <a:cs typeface="Source Code Pro"/>
              </a:rPr>
              <a:t>public</a:t>
            </a:r>
            <a:r>
              <a:rPr lang="de-DE" sz="1000" b="1" dirty="0">
                <a:solidFill>
                  <a:schemeClr val="accent2">
                    <a:lumMod val="75000"/>
                  </a:schemeClr>
                </a:solidFill>
                <a:latin typeface="Source Code Pro"/>
                <a:cs typeface="Source Code Pro"/>
              </a:rPr>
              <a:t> </a:t>
            </a:r>
            <a:r>
              <a:rPr lang="de-DE" sz="1000" b="1" dirty="0" err="1">
                <a:solidFill>
                  <a:schemeClr val="accent2">
                    <a:lumMod val="75000"/>
                  </a:schemeClr>
                </a:solidFill>
                <a:latin typeface="Source Code Pro"/>
                <a:cs typeface="Source Code Pro"/>
              </a:rPr>
              <a:t>void</a:t>
            </a:r>
            <a:r>
              <a:rPr lang="de-DE" sz="1000" dirty="0">
                <a:latin typeface="Source Code Pro"/>
                <a:cs typeface="Source Code Pro"/>
              </a:rPr>
              <a:t> </a:t>
            </a:r>
            <a:r>
              <a:rPr lang="de-DE" sz="1000" dirty="0" err="1">
                <a:latin typeface="Source Code Pro"/>
                <a:cs typeface="Source Code Pro"/>
              </a:rPr>
              <a:t>doSomething</a:t>
            </a:r>
            <a:r>
              <a:rPr lang="de-DE" sz="1000" dirty="0">
                <a:latin typeface="Source Code Pro"/>
                <a:cs typeface="Source Code Pro"/>
              </a:rPr>
              <a:t>() { </a:t>
            </a:r>
          </a:p>
          <a:p>
            <a:pPr marL="0" indent="0">
              <a:buNone/>
            </a:pPr>
            <a:r>
              <a:rPr lang="de-DE" sz="1000" dirty="0">
                <a:latin typeface="Source Code Pro"/>
                <a:cs typeface="Source Code Pro"/>
              </a:rPr>
              <a:t>        </a:t>
            </a:r>
            <a:r>
              <a:rPr lang="de-DE" sz="1000" dirty="0" err="1">
                <a:latin typeface="Source Code Pro"/>
                <a:cs typeface="Source Code Pro"/>
              </a:rPr>
              <a:t>MyObject</a:t>
            </a:r>
            <a:r>
              <a:rPr lang="de-DE" sz="1000" dirty="0">
                <a:latin typeface="Source Code Pro"/>
                <a:cs typeface="Source Code Pro"/>
              </a:rPr>
              <a:t> </a:t>
            </a:r>
            <a:r>
              <a:rPr lang="de-DE" sz="1000" dirty="0" err="1">
                <a:latin typeface="Source Code Pro"/>
                <a:cs typeface="Source Code Pro"/>
              </a:rPr>
              <a:t>myObject</a:t>
            </a:r>
            <a:r>
              <a:rPr lang="de-DE" sz="1000" dirty="0">
                <a:latin typeface="Source Code Pro"/>
                <a:cs typeface="Source Code Pro"/>
              </a:rPr>
              <a:t> = </a:t>
            </a:r>
            <a:r>
              <a:rPr lang="de-DE" sz="1000" b="1" dirty="0" err="1">
                <a:solidFill>
                  <a:schemeClr val="accent2">
                    <a:lumMod val="75000"/>
                  </a:schemeClr>
                </a:solidFill>
                <a:latin typeface="Source Code Pro"/>
                <a:cs typeface="Source Code Pro"/>
              </a:rPr>
              <a:t>new</a:t>
            </a:r>
            <a:r>
              <a:rPr lang="de-DE" sz="1000" dirty="0">
                <a:latin typeface="Source Code Pro"/>
                <a:cs typeface="Source Code Pro"/>
              </a:rPr>
              <a:t> </a:t>
            </a:r>
            <a:r>
              <a:rPr lang="de-DE" sz="1000" dirty="0" err="1">
                <a:latin typeface="Source Code Pro"/>
                <a:cs typeface="Source Code Pro"/>
              </a:rPr>
              <a:t>MyObject</a:t>
            </a:r>
            <a:r>
              <a:rPr lang="de-DE" sz="1000" dirty="0">
                <a:latin typeface="Source Code Pro"/>
                <a:cs typeface="Source Code Pro"/>
              </a:rPr>
              <a:t>(); </a:t>
            </a:r>
          </a:p>
          <a:p>
            <a:pPr marL="0" indent="0">
              <a:buNone/>
            </a:pPr>
            <a:r>
              <a:rPr lang="de-DE" sz="1000" dirty="0">
                <a:latin typeface="Source Code Pro"/>
                <a:cs typeface="Source Code Pro"/>
              </a:rPr>
              <a:t>        </a:t>
            </a:r>
            <a:r>
              <a:rPr lang="de-DE" sz="1000" dirty="0" err="1">
                <a:latin typeface="Source Code Pro"/>
                <a:cs typeface="Source Code Pro"/>
              </a:rPr>
              <a:t>Arrays.</a:t>
            </a:r>
            <a:r>
              <a:rPr lang="de-DE" sz="1000" i="1" dirty="0" err="1">
                <a:latin typeface="Source Code Pro"/>
                <a:cs typeface="Source Code Pro"/>
              </a:rPr>
              <a:t>sort</a:t>
            </a:r>
            <a:r>
              <a:rPr lang="de-DE" sz="1000" dirty="0">
                <a:latin typeface="Source Code Pro"/>
                <a:cs typeface="Source Code Pro"/>
              </a:rPr>
              <a:t>(</a:t>
            </a:r>
            <a:r>
              <a:rPr lang="de-DE" sz="1000" dirty="0" err="1">
                <a:latin typeface="Source Code Pro"/>
                <a:cs typeface="Source Code Pro"/>
              </a:rPr>
              <a:t>args</a:t>
            </a:r>
            <a:r>
              <a:rPr lang="de-DE" sz="1000" dirty="0">
                <a:latin typeface="Source Code Pro"/>
                <a:cs typeface="Source Code Pro"/>
              </a:rPr>
              <a:t>, </a:t>
            </a:r>
            <a:r>
              <a:rPr lang="de-DE" sz="1000" dirty="0" err="1">
                <a:latin typeface="Source Code Pro"/>
                <a:cs typeface="Source Code Pro"/>
              </a:rPr>
              <a:t>myObject</a:t>
            </a:r>
            <a:r>
              <a:rPr lang="de-DE" sz="1000" dirty="0">
                <a:latin typeface="Source Code Pro"/>
                <a:cs typeface="Source Code Pro"/>
              </a:rPr>
              <a:t>::</a:t>
            </a:r>
            <a:r>
              <a:rPr lang="de-DE" sz="1000" dirty="0" err="1">
                <a:latin typeface="Source Code Pro"/>
                <a:cs typeface="Source Code Pro"/>
              </a:rPr>
              <a:t>compareTo</a:t>
            </a:r>
            <a:r>
              <a:rPr lang="de-DE" sz="1000" dirty="0">
                <a:latin typeface="Source Code Pro"/>
                <a:cs typeface="Source Code Pro"/>
              </a:rPr>
              <a:t>); </a:t>
            </a:r>
          </a:p>
          <a:p>
            <a:pPr marL="0" indent="0">
              <a:buNone/>
            </a:pPr>
            <a:r>
              <a:rPr lang="de-DE" sz="1000" dirty="0">
                <a:latin typeface="Source Code Pro"/>
                <a:cs typeface="Source Code Pro"/>
              </a:rPr>
              <a:t>    }  </a:t>
            </a:r>
          </a:p>
          <a:p>
            <a:pPr marL="0" indent="0">
              <a:buNone/>
            </a:pPr>
            <a:r>
              <a:rPr lang="de-DE" sz="1000" dirty="0">
                <a:latin typeface="Source Code Pro"/>
                <a:cs typeface="Source Code Pro"/>
              </a:rPr>
              <a:t>} </a:t>
            </a:r>
          </a:p>
        </p:txBody>
      </p:sp>
      <p:sp>
        <p:nvSpPr>
          <p:cNvPr id="9" name="Inhaltsplatzhalter 2"/>
          <p:cNvSpPr txBox="1">
            <a:spLocks/>
          </p:cNvSpPr>
          <p:nvPr/>
        </p:nvSpPr>
        <p:spPr bwMode="auto">
          <a:xfrm>
            <a:off x="323528" y="3861048"/>
            <a:ext cx="4214241" cy="20162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20000"/>
              <a:buBlip>
                <a:blip r:embed="rId3"/>
              </a:buBlip>
              <a:defRPr sz="1600" kern="1200">
                <a:solidFill>
                  <a:schemeClr val="tx1"/>
                </a:solidFill>
                <a:latin typeface="Helvetica Neue"/>
                <a:ea typeface="ＭＳ Ｐゴシック" pitchFamily="-107" charset="-128"/>
                <a:cs typeface="ＭＳ Ｐゴシック" pitchFamily="-107" charset="-128"/>
              </a:defRPr>
            </a:lvl1pPr>
            <a:lvl2pPr marL="712788" indent="-35083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20000"/>
              <a:buBlip>
                <a:blip r:embed="rId3"/>
              </a:buBlip>
              <a:defRPr sz="1600" kern="1200">
                <a:solidFill>
                  <a:schemeClr val="tx1"/>
                </a:solidFill>
                <a:latin typeface="Helvetica Neue"/>
                <a:ea typeface="ＭＳ Ｐゴシック" pitchFamily="-107" charset="-128"/>
                <a:cs typeface="+mn-cs"/>
              </a:defRPr>
            </a:lvl2pPr>
            <a:lvl3pPr marL="1073150" indent="-3603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20000"/>
              <a:buBlip>
                <a:blip r:embed="rId3"/>
              </a:buBlip>
              <a:defRPr sz="1600" kern="1200">
                <a:solidFill>
                  <a:schemeClr val="tx1"/>
                </a:solidFill>
                <a:latin typeface="Helvetica Neue"/>
                <a:ea typeface="ＭＳ Ｐゴシック" pitchFamily="-107" charset="-128"/>
                <a:cs typeface="+mn-cs"/>
              </a:defRPr>
            </a:lvl3pPr>
            <a:lvl4pPr marL="1435100" indent="-3619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20000"/>
              <a:buBlip>
                <a:blip r:embed="rId3"/>
              </a:buBlip>
              <a:defRPr sz="1600" kern="1200">
                <a:solidFill>
                  <a:schemeClr val="tx1"/>
                </a:solidFill>
                <a:latin typeface="Helvetica Neue"/>
                <a:ea typeface="ＭＳ Ｐゴシック" pitchFamily="-107" charset="-128"/>
                <a:cs typeface="+mn-cs"/>
              </a:defRPr>
            </a:lvl4pPr>
            <a:lvl5pPr marL="1797050" indent="-3619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20000"/>
              <a:buBlip>
                <a:blip r:embed="rId3"/>
              </a:buBlip>
              <a:defRPr sz="1600" kern="1200">
                <a:solidFill>
                  <a:schemeClr val="tx1"/>
                </a:solidFill>
                <a:latin typeface="Helvetica Neue"/>
                <a:ea typeface="ＭＳ Ｐゴシック" pitchFamily="-107" charset="-128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Daten holen geht so nur einmal – ein Stream, der terminiert wurde, ist und bleibt geschlossen.</a:t>
            </a:r>
          </a:p>
          <a:p>
            <a:pPr lvl="1"/>
            <a:r>
              <a:rPr lang="de-DE" sz="1400" dirty="0" err="1" smtClean="0">
                <a:latin typeface="Source Code Pro"/>
                <a:cs typeface="Source Code Pro"/>
              </a:rPr>
              <a:t>generate</a:t>
            </a:r>
            <a:r>
              <a:rPr lang="de-DE" sz="1400" dirty="0" smtClean="0">
                <a:latin typeface="Source Code Pro"/>
                <a:cs typeface="Source Code Pro"/>
              </a:rPr>
              <a:t>()</a:t>
            </a:r>
            <a:r>
              <a:rPr lang="de-DE" dirty="0" smtClean="0"/>
              <a:t> statt </a:t>
            </a:r>
            <a:r>
              <a:rPr lang="de-DE" sz="1400" dirty="0" err="1" smtClean="0">
                <a:latin typeface="Source Code Pro"/>
                <a:cs typeface="Source Code Pro"/>
              </a:rPr>
              <a:t>iterate</a:t>
            </a:r>
            <a:r>
              <a:rPr lang="de-DE" sz="1400" dirty="0" smtClean="0">
                <a:latin typeface="Source Code Pro"/>
                <a:cs typeface="Source Code Pro"/>
              </a:rPr>
              <a:t>()</a:t>
            </a:r>
          </a:p>
          <a:p>
            <a:pPr lvl="1"/>
            <a:r>
              <a:rPr lang="de-DE" dirty="0" smtClean="0">
                <a:hlinkClick r:id="rId4"/>
              </a:rPr>
              <a:t>http://www.codeproject.com/Articles/793374/Generators-with-Java</a:t>
            </a:r>
            <a:r>
              <a:rPr lang="de-DE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510186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9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Auf Wiedersehen, </a:t>
            </a:r>
            <a:r>
              <a:rPr lang="de-DE" dirty="0" err="1" smtClean="0"/>
              <a:t>PermGen</a:t>
            </a:r>
            <a:r>
              <a:rPr lang="de-DE" dirty="0" smtClean="0"/>
              <a:t> Space!</a:t>
            </a:r>
            <a:endParaRPr lang="de-DE" dirty="0"/>
          </a:p>
        </p:txBody>
      </p:sp>
      <p:sp>
        <p:nvSpPr>
          <p:cNvPr id="8" name="Inhaltsplatzhalter 7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Kein </a:t>
            </a:r>
            <a:r>
              <a:rPr lang="de-DE" dirty="0" err="1"/>
              <a:t>PermGen</a:t>
            </a:r>
            <a:r>
              <a:rPr lang="de-DE" dirty="0"/>
              <a:t> Space mehr!</a:t>
            </a:r>
          </a:p>
          <a:p>
            <a:endParaRPr lang="de-DE" dirty="0"/>
          </a:p>
          <a:p>
            <a:r>
              <a:rPr lang="de-DE" dirty="0"/>
              <a:t>Kein Tuning mehr!</a:t>
            </a:r>
          </a:p>
          <a:p>
            <a:endParaRPr lang="de-DE" dirty="0"/>
          </a:p>
          <a:p>
            <a:r>
              <a:rPr lang="de-DE" dirty="0"/>
              <a:t>-Xmx2G meint jetzt 2G für den </a:t>
            </a:r>
            <a:r>
              <a:rPr lang="de-DE" dirty="0" smtClean="0"/>
              <a:t>Heap</a:t>
            </a:r>
            <a:endParaRPr lang="de-DE" dirty="0"/>
          </a:p>
          <a:p>
            <a:endParaRPr lang="de-DE" dirty="0" smtClean="0"/>
          </a:p>
          <a:p>
            <a:r>
              <a:rPr lang="de-DE" dirty="0" smtClean="0"/>
              <a:t>(Keine Ahnung, wie </a:t>
            </a:r>
            <a:r>
              <a:rPr lang="de-DE" dirty="0" err="1" smtClean="0"/>
              <a:t>Oak</a:t>
            </a:r>
            <a:r>
              <a:rPr lang="de-DE" dirty="0" smtClean="0"/>
              <a:t> sich zusätzlichen Speicher des Systems sichert.)</a:t>
            </a:r>
          </a:p>
          <a:p>
            <a:endParaRPr lang="de-DE" dirty="0"/>
          </a:p>
          <a:p>
            <a:r>
              <a:rPr lang="de-DE" dirty="0" smtClean="0"/>
              <a:t>Aber: es gibt einen </a:t>
            </a:r>
            <a:r>
              <a:rPr lang="de-DE" dirty="0" err="1" smtClean="0"/>
              <a:t>Metaspace</a:t>
            </a:r>
            <a:r>
              <a:rPr lang="de-DE" dirty="0" smtClean="0"/>
              <a:t>.</a:t>
            </a:r>
          </a:p>
          <a:p>
            <a:pPr lvl="1"/>
            <a:r>
              <a:rPr lang="de-DE" dirty="0" smtClean="0"/>
              <a:t>Class </a:t>
            </a:r>
            <a:r>
              <a:rPr lang="de-DE" dirty="0" err="1" smtClean="0"/>
              <a:t>metadata</a:t>
            </a:r>
            <a:r>
              <a:rPr lang="de-DE" dirty="0" smtClean="0"/>
              <a:t>, </a:t>
            </a:r>
            <a:r>
              <a:rPr lang="de-DE" dirty="0" err="1" smtClean="0"/>
              <a:t>Classloaders</a:t>
            </a:r>
            <a:r>
              <a:rPr lang="de-DE" dirty="0" smtClean="0"/>
              <a:t> sind jetzt da.</a:t>
            </a:r>
          </a:p>
          <a:p>
            <a:pPr lvl="1"/>
            <a:r>
              <a:rPr lang="de-DE" dirty="0" smtClean="0"/>
              <a:t>Native Memory</a:t>
            </a:r>
          </a:p>
          <a:p>
            <a:pPr lvl="1"/>
            <a:endParaRPr lang="de-DE" dirty="0"/>
          </a:p>
          <a:p>
            <a:pPr lvl="1"/>
            <a:r>
              <a:rPr lang="de-DE" dirty="0" smtClean="0"/>
              <a:t>Kann auch ausgehen ...</a:t>
            </a:r>
          </a:p>
          <a:p>
            <a:pPr lvl="1"/>
            <a:r>
              <a:rPr lang="de-DE" dirty="0" smtClean="0"/>
              <a:t>Memory </a:t>
            </a:r>
            <a:r>
              <a:rPr lang="de-DE" dirty="0" err="1" smtClean="0"/>
              <a:t>leaks</a:t>
            </a:r>
            <a:r>
              <a:rPr lang="de-DE" dirty="0" smtClean="0"/>
              <a:t> greifen direkt auf native </a:t>
            </a:r>
            <a:r>
              <a:rPr lang="de-DE" dirty="0" err="1" smtClean="0"/>
              <a:t>memory</a:t>
            </a:r>
            <a:r>
              <a:rPr lang="de-DE" dirty="0" smtClean="0"/>
              <a:t> zu</a:t>
            </a:r>
          </a:p>
          <a:p>
            <a:pPr lvl="1"/>
            <a:r>
              <a:rPr lang="de-DE" dirty="0" smtClean="0"/>
              <a:t>::</a:t>
            </a:r>
            <a:r>
              <a:rPr lang="de-DE" dirty="0" err="1" smtClean="0"/>
              <a:t>unsure</a:t>
            </a:r>
            <a:r>
              <a:rPr lang="de-DE" dirty="0" smtClean="0"/>
              <a:t>::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3A9C1C2-BE46-C445-BDD9-8AB7CCD2F82E}" type="slidenum">
              <a:rPr lang="de-DE" smtClean="0"/>
              <a:pPr>
                <a:defRPr/>
              </a:pPr>
              <a:t>38</a:t>
            </a:fld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F6645965-100D-49B6-9064-0AB9F3734612}" type="datetime1">
              <a:rPr lang="de-DE" smtClean="0"/>
              <a:t>27.04.15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Cassini Consulting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792773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5" name="Text Box 3"/>
          <p:cNvSpPr txBox="1">
            <a:spLocks noChangeArrowheads="1"/>
          </p:cNvSpPr>
          <p:nvPr/>
        </p:nvSpPr>
        <p:spPr bwMode="auto">
          <a:xfrm>
            <a:off x="396874" y="1554163"/>
            <a:ext cx="8377200" cy="431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lIns="450000" anchor="ctr"/>
          <a:lstStyle>
            <a:defPPr>
              <a:defRPr lang="de-DE"/>
            </a:defPPr>
            <a:lvl1pPr eaLnBrk="1" hangingPunct="1">
              <a:spcBef>
                <a:spcPct val="50000"/>
              </a:spcBef>
              <a:defRPr sz="1600" b="1"/>
            </a:lvl1pPr>
            <a:lvl2pPr marL="742950" indent="-285750" eaLnBrk="0" hangingPunct="0">
              <a:defRPr sz="2400"/>
            </a:lvl2pPr>
            <a:lvl3pPr marL="1143000" indent="-228600" eaLnBrk="0" hangingPunct="0">
              <a:defRPr sz="2400"/>
            </a:lvl3pPr>
            <a:lvl4pPr marL="1600200" indent="-228600" eaLnBrk="0" hangingPunct="0">
              <a:defRPr sz="2400"/>
            </a:lvl4pPr>
            <a:lvl5pPr marL="2057400" indent="-228600" eaLnBrk="0" hangingPunct="0">
              <a:defRPr sz="2400"/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/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/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/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/>
            </a:lvl9pPr>
          </a:lstStyle>
          <a:p>
            <a:pPr>
              <a:defRPr/>
            </a:pPr>
            <a:r>
              <a:rPr lang="de-DE" dirty="0" smtClean="0"/>
              <a:t>Es war einmal in Amerika</a:t>
            </a:r>
          </a:p>
        </p:txBody>
      </p:sp>
      <p:sp>
        <p:nvSpPr>
          <p:cNvPr id="93192" name="Text Box 6"/>
          <p:cNvSpPr txBox="1">
            <a:spLocks noChangeArrowheads="1"/>
          </p:cNvSpPr>
          <p:nvPr/>
        </p:nvSpPr>
        <p:spPr bwMode="auto">
          <a:xfrm>
            <a:off x="396874" y="2127250"/>
            <a:ext cx="8377200" cy="431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lIns="450000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de-DE" sz="1600" b="1" dirty="0" smtClean="0"/>
              <a:t>Sieben</a:t>
            </a:r>
          </a:p>
        </p:txBody>
      </p:sp>
      <p:sp>
        <p:nvSpPr>
          <p:cNvPr id="93193" name="Text Box 7"/>
          <p:cNvSpPr txBox="1">
            <a:spLocks noChangeArrowheads="1"/>
          </p:cNvSpPr>
          <p:nvPr/>
        </p:nvSpPr>
        <p:spPr bwMode="auto">
          <a:xfrm>
            <a:off x="396874" y="2700338"/>
            <a:ext cx="8377200" cy="431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lIns="450000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de-DE" sz="1600" b="1" dirty="0" smtClean="0"/>
              <a:t>Super 8</a:t>
            </a:r>
          </a:p>
        </p:txBody>
      </p:sp>
      <p:sp>
        <p:nvSpPr>
          <p:cNvPr id="93194" name="Text Box 8"/>
          <p:cNvSpPr txBox="1">
            <a:spLocks noChangeArrowheads="1"/>
          </p:cNvSpPr>
          <p:nvPr/>
        </p:nvSpPr>
        <p:spPr bwMode="auto">
          <a:xfrm>
            <a:off x="396874" y="3273425"/>
            <a:ext cx="8377200" cy="431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lIns="450000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de-DE" sz="1600" b="1" dirty="0" smtClean="0"/>
              <a:t>Moderne Zeiten</a:t>
            </a:r>
          </a:p>
        </p:txBody>
      </p:sp>
      <p:sp>
        <p:nvSpPr>
          <p:cNvPr id="93195" name="Text Box 9"/>
          <p:cNvSpPr txBox="1">
            <a:spLocks noChangeArrowheads="1"/>
          </p:cNvSpPr>
          <p:nvPr/>
        </p:nvSpPr>
        <p:spPr bwMode="auto">
          <a:xfrm>
            <a:off x="396874" y="3846513"/>
            <a:ext cx="8377200" cy="431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lIns="450000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de-DE" sz="1600" b="1" dirty="0" smtClean="0"/>
              <a:t>Aus der Mitte entspringt ein Fluss </a:t>
            </a:r>
          </a:p>
        </p:txBody>
      </p:sp>
      <p:sp>
        <p:nvSpPr>
          <p:cNvPr id="93196" name="Text Box 10"/>
          <p:cNvSpPr txBox="1">
            <a:spLocks noChangeArrowheads="1"/>
          </p:cNvSpPr>
          <p:nvPr/>
        </p:nvSpPr>
        <p:spPr bwMode="auto">
          <a:xfrm>
            <a:off x="396874" y="4419600"/>
            <a:ext cx="8377200" cy="431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lIns="450000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de-DE" sz="1600" b="1" dirty="0" smtClean="0"/>
              <a:t>Und ewig schleichen die Erben</a:t>
            </a:r>
          </a:p>
        </p:txBody>
      </p:sp>
      <p:sp>
        <p:nvSpPr>
          <p:cNvPr id="93197" name="Text Box 11"/>
          <p:cNvSpPr txBox="1">
            <a:spLocks noChangeArrowheads="1"/>
          </p:cNvSpPr>
          <p:nvPr/>
        </p:nvSpPr>
        <p:spPr bwMode="auto">
          <a:xfrm>
            <a:off x="396874" y="4992688"/>
            <a:ext cx="8377200" cy="431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lIns="450000" anchor="ctr"/>
          <a:lstStyle>
            <a:defPPr>
              <a:defRPr lang="de-DE"/>
            </a:defPPr>
            <a:lvl1pPr eaLnBrk="1" hangingPunct="1">
              <a:spcBef>
                <a:spcPct val="50000"/>
              </a:spcBef>
              <a:defRPr sz="1600" b="1"/>
            </a:lvl1pPr>
            <a:lvl2pPr marL="742950" indent="-285750" eaLnBrk="0" hangingPunct="0">
              <a:defRPr sz="2400"/>
            </a:lvl2pPr>
            <a:lvl3pPr marL="1143000" indent="-228600" eaLnBrk="0" hangingPunct="0">
              <a:defRPr sz="2400"/>
            </a:lvl3pPr>
            <a:lvl4pPr marL="1600200" indent="-228600" eaLnBrk="0" hangingPunct="0">
              <a:defRPr sz="2400"/>
            </a:lvl4pPr>
            <a:lvl5pPr marL="2057400" indent="-228600" eaLnBrk="0" hangingPunct="0">
              <a:defRPr sz="2400"/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/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/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/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/>
            </a:lvl9pPr>
          </a:lstStyle>
          <a:p>
            <a:pPr>
              <a:defRPr/>
            </a:pPr>
            <a:r>
              <a:rPr lang="de-DE" dirty="0" smtClean="0"/>
              <a:t>Das Beste kommt zum Schluss</a:t>
            </a:r>
          </a:p>
        </p:txBody>
      </p:sp>
      <p:sp>
        <p:nvSpPr>
          <p:cNvPr id="160781" name="Text Box 11"/>
          <p:cNvSpPr txBox="1">
            <a:spLocks noChangeArrowheads="1"/>
          </p:cNvSpPr>
          <p:nvPr/>
        </p:nvSpPr>
        <p:spPr bwMode="auto">
          <a:xfrm>
            <a:off x="396874" y="5565775"/>
            <a:ext cx="8377200" cy="431800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accent1"/>
            </a:solidFill>
            <a:miter lim="800000"/>
            <a:headEnd/>
            <a:tailEnd/>
          </a:ln>
        </p:spPr>
        <p:txBody>
          <a:bodyPr lIns="450000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de-DE" sz="1600" b="1" dirty="0" smtClean="0">
                <a:solidFill>
                  <a:schemeClr val="bg1"/>
                </a:solidFill>
              </a:rPr>
              <a:t>Bis zum Horizont und noch viel weiter</a:t>
            </a:r>
            <a:endParaRPr lang="de-DE" sz="1600" b="1" dirty="0">
              <a:solidFill>
                <a:schemeClr val="bg1"/>
              </a:solidFill>
            </a:endParaRPr>
          </a:p>
        </p:txBody>
      </p:sp>
      <p:pic>
        <p:nvPicPr>
          <p:cNvPr id="160782" name="Picture 4" descr="Pfeil_Weiß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963" y="5609629"/>
            <a:ext cx="273050" cy="334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BBEAEBF3-6792-4E84-90D5-B0301AB06123}" type="datetime1">
              <a:rPr lang="de-DE" smtClean="0"/>
              <a:t>27.04.15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Cassini Consulting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3A9C1C2-BE46-C445-BDD9-8AB7CCD2F82E}" type="slidenum">
              <a:rPr lang="de-DE" smtClean="0"/>
              <a:pPr>
                <a:defRPr/>
              </a:pPr>
              <a:t>39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33415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5" name="Text Box 3"/>
          <p:cNvSpPr txBox="1">
            <a:spLocks noChangeArrowheads="1"/>
          </p:cNvSpPr>
          <p:nvPr/>
        </p:nvSpPr>
        <p:spPr bwMode="auto">
          <a:xfrm>
            <a:off x="396875" y="1554163"/>
            <a:ext cx="8375650" cy="431800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accent1"/>
            </a:solidFill>
            <a:miter lim="800000"/>
            <a:headEnd/>
            <a:tailEnd/>
          </a:ln>
        </p:spPr>
        <p:txBody>
          <a:bodyPr lIns="450000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de-DE" sz="1600" b="1" dirty="0" smtClean="0">
                <a:solidFill>
                  <a:schemeClr val="bg1"/>
                </a:solidFill>
              </a:rPr>
              <a:t>Es war einmal in Amerika</a:t>
            </a:r>
            <a:endParaRPr lang="de-DE" sz="1600" b="1" dirty="0">
              <a:solidFill>
                <a:schemeClr val="bg1"/>
              </a:solidFill>
            </a:endParaRPr>
          </a:p>
        </p:txBody>
      </p:sp>
      <p:pic>
        <p:nvPicPr>
          <p:cNvPr id="35846" name="Picture 4" descr="Pfeil_Weiß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775" y="1603375"/>
            <a:ext cx="273050" cy="334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3192" name="Text Box 6"/>
          <p:cNvSpPr txBox="1">
            <a:spLocks noChangeArrowheads="1"/>
          </p:cNvSpPr>
          <p:nvPr/>
        </p:nvSpPr>
        <p:spPr bwMode="auto">
          <a:xfrm>
            <a:off x="396875" y="2127250"/>
            <a:ext cx="8375650" cy="431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lIns="450000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de-DE" sz="1600" b="1" dirty="0" smtClean="0"/>
              <a:t>Sieben</a:t>
            </a:r>
          </a:p>
        </p:txBody>
      </p:sp>
      <p:sp>
        <p:nvSpPr>
          <p:cNvPr id="93193" name="Text Box 7"/>
          <p:cNvSpPr txBox="1">
            <a:spLocks noChangeArrowheads="1"/>
          </p:cNvSpPr>
          <p:nvPr/>
        </p:nvSpPr>
        <p:spPr bwMode="auto">
          <a:xfrm>
            <a:off x="396875" y="2700338"/>
            <a:ext cx="8375650" cy="431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lIns="450000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de-DE" sz="1600" b="1" dirty="0" smtClean="0"/>
              <a:t>Super 8</a:t>
            </a:r>
          </a:p>
        </p:txBody>
      </p:sp>
      <p:sp>
        <p:nvSpPr>
          <p:cNvPr id="93194" name="Text Box 8"/>
          <p:cNvSpPr txBox="1">
            <a:spLocks noChangeArrowheads="1"/>
          </p:cNvSpPr>
          <p:nvPr/>
        </p:nvSpPr>
        <p:spPr bwMode="auto">
          <a:xfrm>
            <a:off x="396875" y="3273425"/>
            <a:ext cx="8375650" cy="431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lIns="450000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de-DE" sz="1600" b="1" dirty="0" smtClean="0"/>
              <a:t>Moderne Zeiten</a:t>
            </a:r>
          </a:p>
        </p:txBody>
      </p:sp>
      <p:sp>
        <p:nvSpPr>
          <p:cNvPr id="93195" name="Text Box 9"/>
          <p:cNvSpPr txBox="1">
            <a:spLocks noChangeArrowheads="1"/>
          </p:cNvSpPr>
          <p:nvPr/>
        </p:nvSpPr>
        <p:spPr bwMode="auto">
          <a:xfrm>
            <a:off x="396875" y="3846513"/>
            <a:ext cx="8375650" cy="431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lIns="450000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de-DE" sz="1600" b="1" dirty="0" smtClean="0"/>
              <a:t>Aus der Mitte entspringt ein Fluss </a:t>
            </a:r>
          </a:p>
        </p:txBody>
      </p:sp>
      <p:sp>
        <p:nvSpPr>
          <p:cNvPr id="93196" name="Text Box 10"/>
          <p:cNvSpPr txBox="1">
            <a:spLocks noChangeArrowheads="1"/>
          </p:cNvSpPr>
          <p:nvPr/>
        </p:nvSpPr>
        <p:spPr bwMode="auto">
          <a:xfrm>
            <a:off x="396875" y="4419600"/>
            <a:ext cx="8375650" cy="431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lIns="450000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de-DE" sz="1600" b="1" dirty="0" smtClean="0"/>
              <a:t>Und ewig schleichen die Erben</a:t>
            </a:r>
          </a:p>
        </p:txBody>
      </p:sp>
      <p:sp>
        <p:nvSpPr>
          <p:cNvPr id="93197" name="Text Box 11"/>
          <p:cNvSpPr txBox="1">
            <a:spLocks noChangeArrowheads="1"/>
          </p:cNvSpPr>
          <p:nvPr/>
        </p:nvSpPr>
        <p:spPr bwMode="auto">
          <a:xfrm>
            <a:off x="396875" y="4992688"/>
            <a:ext cx="8375650" cy="431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lIns="450000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de-DE" sz="1600" b="1" dirty="0" smtClean="0"/>
              <a:t>Das Beste kommt zum Schluss</a:t>
            </a:r>
          </a:p>
        </p:txBody>
      </p:sp>
      <p:sp>
        <p:nvSpPr>
          <p:cNvPr id="93198" name="Text Box 11"/>
          <p:cNvSpPr txBox="1">
            <a:spLocks noChangeArrowheads="1"/>
          </p:cNvSpPr>
          <p:nvPr/>
        </p:nvSpPr>
        <p:spPr bwMode="auto">
          <a:xfrm>
            <a:off x="396875" y="5565775"/>
            <a:ext cx="8375650" cy="431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lIns="450000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de-DE" sz="1600" b="1" dirty="0" smtClean="0"/>
              <a:t>Bis zum Horizont und noch viel weiter</a:t>
            </a:r>
            <a:endParaRPr lang="de-DE" sz="1600" b="1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8360F213-EF3C-4622-9AE3-89050CF5BD6E}" type="datetime1">
              <a:rPr lang="de-DE" smtClean="0"/>
              <a:t>27.04.15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Cassini Consulting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3A9C1C2-BE46-C445-BDD9-8AB7CCD2F82E}" type="slidenum">
              <a:rPr lang="de-DE" smtClean="0"/>
              <a:pPr>
                <a:defRPr/>
              </a:pPr>
              <a:t>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88409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3A9C1C2-BE46-C445-BDD9-8AB7CCD2F82E}" type="slidenum">
              <a:rPr lang="de-DE" smtClean="0"/>
              <a:pPr>
                <a:defRPr/>
              </a:pPr>
              <a:t>40</a:t>
            </a:fld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393575C1-7858-4A3F-8126-852390EDA73C}" type="datetime1">
              <a:rPr lang="de-DE" smtClean="0"/>
              <a:t>27.04.15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Cassini Consulting</a:t>
            </a:r>
            <a:endParaRPr lang="de-DE" dirty="0"/>
          </a:p>
        </p:txBody>
      </p:sp>
      <p:pic>
        <p:nvPicPr>
          <p:cNvPr id="6" name="Bild 5" descr="rocket_launch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2576" y="-25516"/>
            <a:ext cx="10476919" cy="6982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9183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Verweise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 smtClean="0"/>
              <a:t>Beispielcode </a:t>
            </a:r>
            <a:r>
              <a:rPr lang="de-DE" dirty="0"/>
              <a:t>unter </a:t>
            </a:r>
          </a:p>
          <a:p>
            <a:pPr lvl="1"/>
            <a:r>
              <a:rPr lang="de-DE" dirty="0" smtClean="0">
                <a:hlinkClick r:id="rId2"/>
              </a:rPr>
              <a:t>git</a:t>
            </a:r>
            <a:r>
              <a:rPr lang="de-DE" dirty="0">
                <a:hlinkClick r:id="rId2"/>
              </a:rPr>
              <a:t>@github.com:hoffmnt/</a:t>
            </a:r>
            <a:r>
              <a:rPr lang="de-DE" dirty="0" smtClean="0">
                <a:hlinkClick r:id="rId2"/>
              </a:rPr>
              <a:t>java_modern.git</a:t>
            </a:r>
            <a:endParaRPr lang="de-DE" dirty="0" smtClean="0"/>
          </a:p>
          <a:p>
            <a:pPr marL="0" lvl="2" indent="0">
              <a:buNone/>
            </a:pPr>
            <a:endParaRPr lang="en-US" dirty="0">
              <a:solidFill>
                <a:srgbClr val="000000"/>
              </a:solidFill>
              <a:cs typeface="Helvetica Neue"/>
            </a:endParaRPr>
          </a:p>
          <a:p>
            <a:pPr marL="342900" lvl="2" indent="-342900"/>
            <a:r>
              <a:rPr lang="en-US" dirty="0" smtClean="0">
                <a:solidFill>
                  <a:srgbClr val="000000"/>
                </a:solidFill>
                <a:cs typeface="Helvetica Neue"/>
              </a:rPr>
              <a:t>What’s new in JDK 8:</a:t>
            </a:r>
            <a:endParaRPr lang="en-US" dirty="0">
              <a:solidFill>
                <a:srgbClr val="000000"/>
              </a:solidFill>
              <a:cs typeface="Helvetica Neue"/>
            </a:endParaRPr>
          </a:p>
          <a:p>
            <a:pPr marL="704850" lvl="3" indent="-342900"/>
            <a:r>
              <a:rPr lang="en-US" dirty="0" smtClean="0">
                <a:solidFill>
                  <a:srgbClr val="000000"/>
                </a:solidFill>
                <a:cs typeface="Helvetica Neue"/>
                <a:hlinkClick r:id="rId3"/>
              </a:rPr>
              <a:t>http</a:t>
            </a:r>
            <a:r>
              <a:rPr lang="en-US" dirty="0">
                <a:solidFill>
                  <a:srgbClr val="000000"/>
                </a:solidFill>
                <a:cs typeface="Helvetica Neue"/>
                <a:hlinkClick r:id="rId3"/>
              </a:rPr>
              <a:t>://www.oracle.com/technetwork/java/javase/8-whats-new-2157071.</a:t>
            </a:r>
            <a:r>
              <a:rPr lang="en-US" dirty="0" smtClean="0">
                <a:solidFill>
                  <a:srgbClr val="000000"/>
                </a:solidFill>
                <a:cs typeface="Helvetica Neue"/>
                <a:hlinkClick r:id="rId3"/>
              </a:rPr>
              <a:t>html</a:t>
            </a:r>
            <a:endParaRPr lang="en-US" dirty="0" smtClean="0">
              <a:solidFill>
                <a:srgbClr val="000000"/>
              </a:solidFill>
              <a:cs typeface="Helvetica Neue"/>
            </a:endParaRPr>
          </a:p>
          <a:p>
            <a:pPr marL="342900" lvl="2" indent="-342900"/>
            <a:endParaRPr lang="en-US" dirty="0">
              <a:solidFill>
                <a:srgbClr val="000000"/>
              </a:solidFill>
              <a:cs typeface="Helvetica Neue"/>
            </a:endParaRPr>
          </a:p>
          <a:p>
            <a:pPr marL="342900" lvl="2" indent="-342900"/>
            <a:r>
              <a:rPr lang="en-US" dirty="0" smtClean="0">
                <a:solidFill>
                  <a:srgbClr val="000000"/>
                </a:solidFill>
                <a:cs typeface="Helvetica Neue"/>
              </a:rPr>
              <a:t>Was das Internet </a:t>
            </a:r>
            <a:r>
              <a:rPr lang="en-US" dirty="0" err="1" smtClean="0">
                <a:solidFill>
                  <a:srgbClr val="000000"/>
                </a:solidFill>
                <a:cs typeface="Helvetica Neue"/>
              </a:rPr>
              <a:t>zu</a:t>
            </a:r>
            <a:r>
              <a:rPr lang="en-US" dirty="0" smtClean="0">
                <a:solidFill>
                  <a:srgbClr val="000000"/>
                </a:solidFill>
                <a:cs typeface="Helvetica Neue"/>
              </a:rPr>
              <a:t> Java 8 </a:t>
            </a:r>
            <a:r>
              <a:rPr lang="en-US" dirty="0" err="1" smtClean="0">
                <a:solidFill>
                  <a:srgbClr val="000000"/>
                </a:solidFill>
                <a:cs typeface="Helvetica Neue"/>
              </a:rPr>
              <a:t>meint</a:t>
            </a:r>
            <a:r>
              <a:rPr lang="en-US" dirty="0" smtClean="0">
                <a:solidFill>
                  <a:srgbClr val="000000"/>
                </a:solidFill>
                <a:cs typeface="Helvetica Neue"/>
              </a:rPr>
              <a:t>:</a:t>
            </a:r>
          </a:p>
          <a:p>
            <a:pPr marL="704850" lvl="3" indent="-342900"/>
            <a:r>
              <a:rPr lang="en-US" dirty="0">
                <a:solidFill>
                  <a:srgbClr val="000000"/>
                </a:solidFill>
                <a:cs typeface="Helvetica Neue"/>
                <a:hlinkClick r:id="rId4"/>
              </a:rPr>
              <a:t>http://ttux.net/post/java-8-new-features-release-performance-code</a:t>
            </a:r>
            <a:r>
              <a:rPr lang="en-US" dirty="0" smtClean="0">
                <a:solidFill>
                  <a:srgbClr val="000000"/>
                </a:solidFill>
                <a:cs typeface="Helvetica Neue"/>
                <a:hlinkClick r:id="rId4"/>
              </a:rPr>
              <a:t>/</a:t>
            </a:r>
            <a:r>
              <a:rPr lang="en-US" dirty="0" smtClean="0">
                <a:solidFill>
                  <a:srgbClr val="000000"/>
                </a:solidFill>
                <a:cs typeface="Helvetica Neue"/>
              </a:rPr>
              <a:t> </a:t>
            </a:r>
          </a:p>
          <a:p>
            <a:pPr marL="704850" lvl="3" indent="-342900"/>
            <a:r>
              <a:rPr lang="en-US" dirty="0" smtClean="0">
                <a:solidFill>
                  <a:srgbClr val="000000"/>
                </a:solidFill>
                <a:cs typeface="Helvetica Neue"/>
                <a:hlinkClick r:id="rId5"/>
              </a:rPr>
              <a:t>http</a:t>
            </a:r>
            <a:r>
              <a:rPr lang="en-US" dirty="0">
                <a:solidFill>
                  <a:srgbClr val="000000"/>
                </a:solidFill>
                <a:cs typeface="Helvetica Neue"/>
                <a:hlinkClick r:id="rId5"/>
              </a:rPr>
              <a:t>://javarevisited.blogspot.de/2015/03/20-examples-of-date-and-time-api-from-Java8.</a:t>
            </a:r>
            <a:r>
              <a:rPr lang="en-US" dirty="0" smtClean="0">
                <a:solidFill>
                  <a:srgbClr val="000000"/>
                </a:solidFill>
                <a:cs typeface="Helvetica Neue"/>
                <a:hlinkClick r:id="rId5"/>
              </a:rPr>
              <a:t>html</a:t>
            </a:r>
            <a:endParaRPr lang="en-US" dirty="0">
              <a:solidFill>
                <a:srgbClr val="000000"/>
              </a:solidFill>
              <a:cs typeface="Helvetica Neue"/>
            </a:endParaRPr>
          </a:p>
          <a:p>
            <a:pPr marL="704850" lvl="3" indent="-342900"/>
            <a:r>
              <a:rPr lang="en-US" dirty="0">
                <a:solidFill>
                  <a:srgbClr val="000000"/>
                </a:solidFill>
                <a:cs typeface="Helvetica Neue"/>
                <a:hlinkClick r:id="rId6"/>
              </a:rPr>
              <a:t>http://www.infoq.com/articles/Java-8-Quiet-</a:t>
            </a:r>
            <a:r>
              <a:rPr lang="en-US" dirty="0" smtClean="0">
                <a:solidFill>
                  <a:srgbClr val="000000"/>
                </a:solidFill>
                <a:cs typeface="Helvetica Neue"/>
                <a:hlinkClick r:id="rId6"/>
              </a:rPr>
              <a:t>Features</a:t>
            </a:r>
            <a:endParaRPr lang="en-US" dirty="0" smtClean="0">
              <a:solidFill>
                <a:srgbClr val="000000"/>
              </a:solidFill>
              <a:cs typeface="Helvetica Neue"/>
            </a:endParaRPr>
          </a:p>
          <a:p>
            <a:pPr marL="704850" lvl="3" indent="-342900"/>
            <a:r>
              <a:rPr lang="en-US" dirty="0">
                <a:solidFill>
                  <a:srgbClr val="000000"/>
                </a:solidFill>
                <a:cs typeface="Helvetica Neue"/>
                <a:hlinkClick r:id="rId7"/>
              </a:rPr>
              <a:t>http://zeroturnaround.com/rebellabs/java-8-explained-default-methods</a:t>
            </a:r>
            <a:r>
              <a:rPr lang="en-US" dirty="0" smtClean="0">
                <a:solidFill>
                  <a:srgbClr val="000000"/>
                </a:solidFill>
                <a:cs typeface="Helvetica Neue"/>
                <a:hlinkClick r:id="rId7"/>
              </a:rPr>
              <a:t>/</a:t>
            </a:r>
            <a:endParaRPr lang="en-US" dirty="0" smtClean="0">
              <a:solidFill>
                <a:srgbClr val="000000"/>
              </a:solidFill>
              <a:cs typeface="Helvetica Neue"/>
            </a:endParaRPr>
          </a:p>
          <a:p>
            <a:pPr marL="704850" lvl="3" indent="-342900"/>
            <a:r>
              <a:rPr lang="en-US" dirty="0">
                <a:solidFill>
                  <a:srgbClr val="000000"/>
                </a:solidFill>
                <a:cs typeface="Helvetica Neue"/>
                <a:hlinkClick r:id="rId5"/>
              </a:rPr>
              <a:t>http://javarevisited.blogspot.de/2015/03/20-examples-of-date-and-time-api-from-Java8.</a:t>
            </a:r>
            <a:r>
              <a:rPr lang="en-US" dirty="0" smtClean="0">
                <a:solidFill>
                  <a:srgbClr val="000000"/>
                </a:solidFill>
                <a:cs typeface="Helvetica Neue"/>
                <a:hlinkClick r:id="rId5"/>
              </a:rPr>
              <a:t>html</a:t>
            </a:r>
            <a:r>
              <a:rPr lang="en-US" dirty="0" smtClean="0">
                <a:solidFill>
                  <a:srgbClr val="000000"/>
                </a:solidFill>
                <a:cs typeface="Helvetica Neue"/>
              </a:rPr>
              <a:t> </a:t>
            </a:r>
          </a:p>
          <a:p>
            <a:pPr marL="704850" lvl="3" indent="-342900"/>
            <a:r>
              <a:rPr lang="en-US" dirty="0">
                <a:solidFill>
                  <a:srgbClr val="000000"/>
                </a:solidFill>
                <a:cs typeface="Helvetica Neue"/>
                <a:hlinkClick r:id="rId8"/>
              </a:rPr>
              <a:t>https://blog.codecentric.de/en/2014/06/project-nashorn-javascript-jvm-polyglott</a:t>
            </a:r>
            <a:r>
              <a:rPr lang="en-US" dirty="0" smtClean="0">
                <a:solidFill>
                  <a:srgbClr val="000000"/>
                </a:solidFill>
                <a:cs typeface="Helvetica Neue"/>
                <a:hlinkClick r:id="rId8"/>
              </a:rPr>
              <a:t>/</a:t>
            </a:r>
            <a:r>
              <a:rPr lang="en-US" dirty="0" smtClean="0">
                <a:solidFill>
                  <a:srgbClr val="000000"/>
                </a:solidFill>
                <a:cs typeface="Helvetica Neue"/>
              </a:rPr>
              <a:t> </a:t>
            </a:r>
          </a:p>
          <a:p>
            <a:pPr marL="361950" lvl="3" indent="0">
              <a:buNone/>
            </a:pPr>
            <a:endParaRPr lang="en-US" dirty="0" smtClean="0">
              <a:solidFill>
                <a:srgbClr val="000000"/>
              </a:solidFill>
              <a:cs typeface="Helvetica Neue"/>
            </a:endParaRPr>
          </a:p>
          <a:p>
            <a:pPr marL="704850" lvl="3" indent="-342900"/>
            <a:endParaRPr lang="en-US" dirty="0" smtClean="0">
              <a:solidFill>
                <a:srgbClr val="000000"/>
              </a:solidFill>
              <a:cs typeface="Helvetica Neue"/>
            </a:endParaRPr>
          </a:p>
          <a:p>
            <a:pPr marL="704850" lvl="3" indent="-342900"/>
            <a:endParaRPr lang="en-US" dirty="0" smtClean="0">
              <a:solidFill>
                <a:srgbClr val="000000"/>
              </a:solidFill>
              <a:cs typeface="Helvetica Neue"/>
            </a:endParaRPr>
          </a:p>
          <a:p>
            <a:pPr marL="342900" lvl="2" indent="-342900"/>
            <a:endParaRPr lang="en-US" dirty="0">
              <a:solidFill>
                <a:srgbClr val="000000"/>
              </a:solidFill>
              <a:cs typeface="Helvetica Neue"/>
            </a:endParaRPr>
          </a:p>
          <a:p>
            <a:pPr marL="342900" lvl="2" indent="-342900"/>
            <a:endParaRPr lang="de-DE" dirty="0" smtClean="0"/>
          </a:p>
          <a:p>
            <a:endParaRPr lang="de-DE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3A9C1C2-BE46-C445-BDD9-8AB7CCD2F82E}" type="slidenum">
              <a:rPr lang="de-DE" smtClean="0"/>
              <a:pPr>
                <a:defRPr/>
              </a:pPr>
              <a:t>41</a:t>
            </a:fld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BD938B8E-0A73-4419-92DB-9FFCC0E1746F}" type="datetime1">
              <a:rPr lang="de-DE" smtClean="0"/>
              <a:t>27.04.15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Cassini Consulting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146646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Bilder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 smtClean="0"/>
              <a:t>Kinobilder: </a:t>
            </a:r>
            <a:br>
              <a:rPr lang="de-DE" dirty="0" smtClean="0"/>
            </a:br>
            <a:r>
              <a:rPr lang="de-DE" dirty="0" smtClean="0"/>
              <a:t>	geklaut</a:t>
            </a:r>
          </a:p>
          <a:p>
            <a:endParaRPr lang="de-DE" dirty="0" smtClean="0"/>
          </a:p>
          <a:p>
            <a:r>
              <a:rPr lang="de-DE" dirty="0" smtClean="0"/>
              <a:t>Zombie-Lemming:</a:t>
            </a:r>
            <a:br>
              <a:rPr lang="de-DE" dirty="0" smtClean="0"/>
            </a:br>
            <a:r>
              <a:rPr lang="de-DE" dirty="0" smtClean="0"/>
              <a:t>	</a:t>
            </a:r>
            <a:r>
              <a:rPr lang="de-DE" dirty="0" smtClean="0">
                <a:hlinkClick r:id="rId2"/>
              </a:rPr>
              <a:t>www.nicht-lustig.de</a:t>
            </a:r>
            <a:r>
              <a:rPr lang="de-DE" dirty="0" smtClean="0"/>
              <a:t> </a:t>
            </a:r>
            <a:endParaRPr lang="de-DE" dirty="0"/>
          </a:p>
          <a:p>
            <a:endParaRPr lang="de-DE" dirty="0"/>
          </a:p>
          <a:p>
            <a:r>
              <a:rPr lang="de-DE" dirty="0" smtClean="0"/>
              <a:t>Trauben:</a:t>
            </a:r>
          </a:p>
          <a:p>
            <a:r>
              <a:rPr lang="de-DE" dirty="0" smtClean="0"/>
              <a:t>VW Transporter:</a:t>
            </a:r>
          </a:p>
          <a:p>
            <a:r>
              <a:rPr lang="de-DE" dirty="0" smtClean="0"/>
              <a:t>Oldtimer:</a:t>
            </a:r>
          </a:p>
          <a:p>
            <a:r>
              <a:rPr lang="de-DE" dirty="0" smtClean="0"/>
              <a:t>Bach:</a:t>
            </a:r>
            <a:br>
              <a:rPr lang="de-DE" dirty="0" smtClean="0"/>
            </a:br>
            <a:r>
              <a:rPr lang="de-DE" dirty="0" smtClean="0"/>
              <a:t>	</a:t>
            </a:r>
            <a:r>
              <a:rPr lang="de-DE" dirty="0" smtClean="0">
                <a:hlinkClick r:id="rId3"/>
              </a:rPr>
              <a:t>www.unsplash.com</a:t>
            </a:r>
            <a:endParaRPr lang="de-DE" dirty="0" smtClean="0"/>
          </a:p>
          <a:p>
            <a:endParaRPr lang="de-DE" dirty="0" smtClean="0"/>
          </a:p>
          <a:p>
            <a:r>
              <a:rPr lang="de-DE" dirty="0" smtClean="0"/>
              <a:t>Raketenstart:</a:t>
            </a:r>
            <a:br>
              <a:rPr lang="de-DE" dirty="0" smtClean="0"/>
            </a:br>
            <a:r>
              <a:rPr lang="de-DE" dirty="0" smtClean="0"/>
              <a:t>	</a:t>
            </a:r>
            <a:r>
              <a:rPr lang="de-DE" dirty="0" smtClean="0">
                <a:hlinkClick r:id="rId4"/>
              </a:rPr>
              <a:t>www.flickr.com</a:t>
            </a:r>
            <a:r>
              <a:rPr lang="de-DE" dirty="0">
                <a:hlinkClick r:id="rId4"/>
              </a:rPr>
              <a:t>/photos/spacexphotos/with/16698990475</a:t>
            </a:r>
            <a:r>
              <a:rPr lang="de-DE" dirty="0" smtClean="0">
                <a:hlinkClick r:id="rId4"/>
              </a:rPr>
              <a:t>/</a:t>
            </a:r>
            <a:endParaRPr lang="de-DE" dirty="0" smtClean="0"/>
          </a:p>
          <a:p>
            <a:r>
              <a:rPr lang="de-DE" dirty="0"/>
              <a:t>Landung:</a:t>
            </a:r>
            <a:br>
              <a:rPr lang="de-DE" dirty="0"/>
            </a:br>
            <a:r>
              <a:rPr lang="de-DE" dirty="0"/>
              <a:t>	</a:t>
            </a:r>
            <a:r>
              <a:rPr lang="de-DE" dirty="0" smtClean="0">
                <a:hlinkClick r:id="rId5"/>
              </a:rPr>
              <a:t>www.flickr.com</a:t>
            </a:r>
            <a:r>
              <a:rPr lang="de-DE" dirty="0">
                <a:hlinkClick r:id="rId5"/>
              </a:rPr>
              <a:t>/photos/spacexphotos/16848192632</a:t>
            </a:r>
            <a:r>
              <a:rPr lang="de-DE" dirty="0" smtClean="0">
                <a:hlinkClick r:id="rId5"/>
              </a:rPr>
              <a:t>/</a:t>
            </a:r>
            <a:r>
              <a:rPr lang="de-DE" dirty="0" smtClean="0"/>
              <a:t> 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3A9C1C2-BE46-C445-BDD9-8AB7CCD2F82E}" type="slidenum">
              <a:rPr lang="de-DE" smtClean="0"/>
              <a:pPr>
                <a:defRPr/>
              </a:pPr>
              <a:t>42</a:t>
            </a:fld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BD938B8E-0A73-4419-92DB-9FFCC0E1746F}" type="datetime1">
              <a:rPr lang="de-DE" smtClean="0"/>
              <a:t>27.04.15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Cassini Consulting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478856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1" name="Rectangle 5"/>
          <p:cNvSpPr>
            <a:spLocks noChangeArrowheads="1"/>
          </p:cNvSpPr>
          <p:nvPr/>
        </p:nvSpPr>
        <p:spPr bwMode="auto">
          <a:xfrm>
            <a:off x="0" y="0"/>
            <a:ext cx="9144000" cy="5992813"/>
          </a:xfrm>
          <a:prstGeom prst="rect">
            <a:avLst/>
          </a:prstGeom>
          <a:gradFill rotWithShape="1">
            <a:gsLst>
              <a:gs pos="0">
                <a:schemeClr val="accent1"/>
              </a:gs>
              <a:gs pos="100000">
                <a:srgbClr val="008000"/>
              </a:gs>
            </a:gsLst>
            <a:lin ang="1920000"/>
          </a:gradFill>
          <a:ln>
            <a:noFill/>
          </a:ln>
          <a:extLst>
            <a:ext uri="{91240B29-F687-4f45-9708-019B960494DF}">
              <a14:hiddenLine xmlns:a14="http://schemas.microsoft.com/office/drawing/2010/main" w="317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>
              <a:buFont typeface="Arial" charset="0"/>
              <a:buNone/>
            </a:pPr>
            <a:endParaRPr lang="de-DE" dirty="0">
              <a:latin typeface="Helvetica Neue"/>
            </a:endParaRPr>
          </a:p>
        </p:txBody>
      </p:sp>
      <p:sp>
        <p:nvSpPr>
          <p:cNvPr id="163842" name="Rectangle 4"/>
          <p:cNvSpPr>
            <a:spLocks noChangeArrowheads="1"/>
          </p:cNvSpPr>
          <p:nvPr/>
        </p:nvSpPr>
        <p:spPr bwMode="auto">
          <a:xfrm>
            <a:off x="285750" y="3429000"/>
            <a:ext cx="2676525" cy="2160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0" hangingPunct="0">
              <a:lnSpc>
                <a:spcPct val="80000"/>
              </a:lnSpc>
              <a:spcBef>
                <a:spcPct val="50000"/>
              </a:spcBef>
            </a:pPr>
            <a:r>
              <a:rPr lang="de-DE" sz="1300" b="1" dirty="0">
                <a:solidFill>
                  <a:srgbClr val="FFFFFF"/>
                </a:solidFill>
                <a:latin typeface="Helvetica Neue"/>
              </a:rPr>
              <a:t>Cassini </a:t>
            </a:r>
            <a:r>
              <a:rPr lang="de-DE" sz="1300" b="1" dirty="0" smtClean="0">
                <a:solidFill>
                  <a:srgbClr val="FFFFFF"/>
                </a:solidFill>
                <a:latin typeface="Helvetica Neue"/>
              </a:rPr>
              <a:t>Consulting</a:t>
            </a:r>
            <a:endParaRPr lang="de-DE" sz="1300" b="1" dirty="0">
              <a:solidFill>
                <a:srgbClr val="FFFFFF"/>
              </a:solidFill>
              <a:latin typeface="Helvetica Neue"/>
            </a:endParaRPr>
          </a:p>
          <a:p>
            <a:pPr eaLnBrk="0" hangingPunct="0">
              <a:buClr>
                <a:srgbClr val="BFBB9B"/>
              </a:buClr>
            </a:pPr>
            <a:r>
              <a:rPr lang="de-DE" sz="1300" dirty="0">
                <a:solidFill>
                  <a:srgbClr val="FFFFFF"/>
                </a:solidFill>
                <a:latin typeface="Helvetica Neue"/>
              </a:rPr>
              <a:t>Niederlassung </a:t>
            </a:r>
            <a:r>
              <a:rPr lang="de-DE" sz="1300" dirty="0" smtClean="0">
                <a:solidFill>
                  <a:srgbClr val="FFFFFF"/>
                </a:solidFill>
                <a:latin typeface="Helvetica Neue"/>
              </a:rPr>
              <a:t>Düsseldorf</a:t>
            </a:r>
            <a:endParaRPr lang="de-DE" sz="1300" dirty="0">
              <a:solidFill>
                <a:srgbClr val="FFFFFF"/>
              </a:solidFill>
              <a:latin typeface="Helvetica Neue"/>
            </a:endParaRPr>
          </a:p>
          <a:p>
            <a:pPr eaLnBrk="0" hangingPunct="0">
              <a:lnSpc>
                <a:spcPct val="105000"/>
              </a:lnSpc>
              <a:buClr>
                <a:srgbClr val="BFBB9B"/>
              </a:buClr>
            </a:pPr>
            <a:endParaRPr lang="de-DE" sz="1300" dirty="0">
              <a:solidFill>
                <a:srgbClr val="FFFFFF"/>
              </a:solidFill>
              <a:latin typeface="Helvetica Neue"/>
            </a:endParaRPr>
          </a:p>
          <a:p>
            <a:pPr eaLnBrk="0" hangingPunct="0">
              <a:lnSpc>
                <a:spcPct val="105000"/>
              </a:lnSpc>
              <a:buClr>
                <a:srgbClr val="BFBB9B"/>
              </a:buClr>
            </a:pPr>
            <a:r>
              <a:rPr lang="de-DE" sz="1300" dirty="0" smtClean="0">
                <a:solidFill>
                  <a:srgbClr val="FFFFFF"/>
                </a:solidFill>
                <a:latin typeface="Helvetica Neue"/>
              </a:rPr>
              <a:t>Nils Hoffmann</a:t>
            </a:r>
            <a:endParaRPr lang="de-DE" sz="1300" dirty="0">
              <a:solidFill>
                <a:srgbClr val="FFFFFF"/>
              </a:solidFill>
              <a:latin typeface="Helvetica Neue"/>
            </a:endParaRPr>
          </a:p>
          <a:p>
            <a:pPr eaLnBrk="0" hangingPunct="0">
              <a:lnSpc>
                <a:spcPct val="105000"/>
              </a:lnSpc>
              <a:buClr>
                <a:srgbClr val="BFBB9B"/>
              </a:buClr>
            </a:pPr>
            <a:endParaRPr lang="de-DE" sz="1300" dirty="0">
              <a:solidFill>
                <a:srgbClr val="FFFFFF"/>
              </a:solidFill>
              <a:latin typeface="Helvetica Neue"/>
            </a:endParaRPr>
          </a:p>
          <a:p>
            <a:pPr eaLnBrk="0" hangingPunct="0">
              <a:buClr>
                <a:srgbClr val="BFBB9B"/>
              </a:buClr>
            </a:pPr>
            <a:r>
              <a:rPr lang="de-DE" sz="1000" dirty="0" err="1" smtClean="0">
                <a:solidFill>
                  <a:srgbClr val="FFFFFF"/>
                </a:solidFill>
                <a:latin typeface="Helvetica Neue"/>
              </a:rPr>
              <a:t>Bennigsenplatz</a:t>
            </a:r>
            <a:r>
              <a:rPr lang="de-DE" sz="1000" dirty="0" smtClean="0">
                <a:solidFill>
                  <a:srgbClr val="FFFFFF"/>
                </a:solidFill>
                <a:latin typeface="Helvetica Neue"/>
              </a:rPr>
              <a:t> 1</a:t>
            </a:r>
            <a:endParaRPr lang="de-DE" sz="1000" dirty="0">
              <a:solidFill>
                <a:srgbClr val="FFFFFF"/>
              </a:solidFill>
              <a:latin typeface="Helvetica Neue"/>
            </a:endParaRPr>
          </a:p>
          <a:p>
            <a:pPr eaLnBrk="0" hangingPunct="0">
              <a:buClr>
                <a:srgbClr val="BFBB9B"/>
              </a:buClr>
            </a:pPr>
            <a:r>
              <a:rPr lang="de-DE" sz="1000" dirty="0" smtClean="0">
                <a:solidFill>
                  <a:srgbClr val="FFFFFF"/>
                </a:solidFill>
                <a:latin typeface="Helvetica Neue"/>
              </a:rPr>
              <a:t>40474 Düsseldorf</a:t>
            </a:r>
            <a:endParaRPr lang="de-DE" sz="1000" dirty="0">
              <a:solidFill>
                <a:srgbClr val="FFFFFF"/>
              </a:solidFill>
              <a:latin typeface="Helvetica Neue"/>
            </a:endParaRPr>
          </a:p>
          <a:p>
            <a:pPr eaLnBrk="0" hangingPunct="0">
              <a:buClr>
                <a:srgbClr val="BFBB9B"/>
              </a:buClr>
            </a:pPr>
            <a:r>
              <a:rPr lang="de-DE" sz="1000" dirty="0" smtClean="0">
                <a:solidFill>
                  <a:srgbClr val="FFFFFF"/>
                </a:solidFill>
                <a:latin typeface="Helvetica Neue"/>
              </a:rPr>
              <a:t>Deutschland</a:t>
            </a:r>
            <a:endParaRPr lang="de-DE" sz="1000" dirty="0">
              <a:solidFill>
                <a:srgbClr val="FFFFFF"/>
              </a:solidFill>
              <a:latin typeface="Helvetica Neue"/>
            </a:endParaRPr>
          </a:p>
          <a:p>
            <a:pPr eaLnBrk="0" hangingPunct="0">
              <a:buClr>
                <a:srgbClr val="BFBB9B"/>
              </a:buClr>
            </a:pPr>
            <a:r>
              <a:rPr lang="de-DE" sz="1000" dirty="0">
                <a:solidFill>
                  <a:srgbClr val="FFFFFF"/>
                </a:solidFill>
                <a:latin typeface="Helvetica Neue"/>
              </a:rPr>
              <a:t>T +49 (0)151 11 44 </a:t>
            </a:r>
            <a:r>
              <a:rPr lang="de-DE" sz="1000" dirty="0" smtClean="0">
                <a:solidFill>
                  <a:srgbClr val="FFFFFF"/>
                </a:solidFill>
                <a:latin typeface="Helvetica Neue"/>
              </a:rPr>
              <a:t>38 79</a:t>
            </a:r>
            <a:endParaRPr lang="de-DE" sz="1000" dirty="0">
              <a:solidFill>
                <a:srgbClr val="FFFFFF"/>
              </a:solidFill>
              <a:latin typeface="Helvetica Neue"/>
            </a:endParaRPr>
          </a:p>
          <a:p>
            <a:pPr eaLnBrk="0" hangingPunct="0">
              <a:buClr>
                <a:srgbClr val="BFBB9B"/>
              </a:buClr>
            </a:pPr>
            <a:r>
              <a:rPr lang="de-DE" sz="1000" dirty="0">
                <a:solidFill>
                  <a:srgbClr val="FFFFFF"/>
                </a:solidFill>
                <a:latin typeface="Helvetica Neue"/>
              </a:rPr>
              <a:t>F +49 (</a:t>
            </a:r>
            <a:r>
              <a:rPr lang="de-DE" sz="1000" dirty="0" smtClean="0">
                <a:solidFill>
                  <a:srgbClr val="FFFFFF"/>
                </a:solidFill>
                <a:latin typeface="Helvetica Neue"/>
              </a:rPr>
              <a:t>0)211 </a:t>
            </a:r>
            <a:r>
              <a:rPr lang="de-DE" sz="1000" dirty="0">
                <a:solidFill>
                  <a:srgbClr val="FFFFFF"/>
                </a:solidFill>
                <a:latin typeface="Helvetica Neue"/>
              </a:rPr>
              <a:t>65 85 41 34</a:t>
            </a:r>
            <a:br>
              <a:rPr lang="de-DE" sz="1000" dirty="0">
                <a:solidFill>
                  <a:srgbClr val="FFFFFF"/>
                </a:solidFill>
                <a:latin typeface="Helvetica Neue"/>
              </a:rPr>
            </a:br>
            <a:r>
              <a:rPr lang="de-DE" sz="1000" dirty="0" err="1" smtClean="0">
                <a:solidFill>
                  <a:srgbClr val="FFFFFF"/>
                </a:solidFill>
                <a:latin typeface="Helvetica Neue"/>
              </a:rPr>
              <a:t>nils.hoffmann@</a:t>
            </a:r>
            <a:r>
              <a:rPr lang="de-DE" sz="1000" dirty="0" err="1">
                <a:solidFill>
                  <a:srgbClr val="FFFFFF"/>
                </a:solidFill>
                <a:latin typeface="Helvetica Neue"/>
              </a:rPr>
              <a:t>cassini.de</a:t>
            </a:r>
            <a:endParaRPr lang="de-DE" sz="1000" dirty="0">
              <a:solidFill>
                <a:srgbClr val="FFFFFF"/>
              </a:solidFill>
              <a:latin typeface="Helvetica Neue"/>
            </a:endParaRPr>
          </a:p>
          <a:p>
            <a:pPr eaLnBrk="0" hangingPunct="0">
              <a:buClr>
                <a:srgbClr val="BFBB9B"/>
              </a:buClr>
            </a:pPr>
            <a:r>
              <a:rPr lang="de-DE" sz="1000" dirty="0" err="1">
                <a:solidFill>
                  <a:srgbClr val="FFFFFF"/>
                </a:solidFill>
                <a:latin typeface="Helvetica Neue"/>
              </a:rPr>
              <a:t>visit</a:t>
            </a:r>
            <a:r>
              <a:rPr lang="de-DE" sz="1000" dirty="0">
                <a:solidFill>
                  <a:srgbClr val="FFFFFF"/>
                </a:solidFill>
                <a:latin typeface="Helvetica Neue"/>
              </a:rPr>
              <a:t>  </a:t>
            </a:r>
            <a:r>
              <a:rPr lang="de-DE" sz="1000" dirty="0">
                <a:solidFill>
                  <a:schemeClr val="bg1"/>
                </a:solidFill>
                <a:latin typeface="Helvetica Neue"/>
              </a:rPr>
              <a:t>www.cassini.de</a:t>
            </a:r>
            <a:endParaRPr lang="en-GB" sz="1000" dirty="0">
              <a:solidFill>
                <a:schemeClr val="bg1"/>
              </a:solidFill>
              <a:latin typeface="Helvetica Neue"/>
            </a:endParaRPr>
          </a:p>
        </p:txBody>
      </p:sp>
      <p:sp>
        <p:nvSpPr>
          <p:cNvPr id="163843" name="Rechteck 9"/>
          <p:cNvSpPr>
            <a:spLocks noChangeArrowheads="1"/>
          </p:cNvSpPr>
          <p:nvPr/>
        </p:nvSpPr>
        <p:spPr bwMode="auto">
          <a:xfrm>
            <a:off x="3886200" y="4267200"/>
            <a:ext cx="5105400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de-DE" sz="1000" dirty="0">
                <a:solidFill>
                  <a:schemeClr val="bg1"/>
                </a:solidFill>
                <a:latin typeface="Helvetica Neue"/>
              </a:rPr>
              <a:t>Alle Angaben basieren auf dem derzeitigen Kenntnisstand. Änderungen vorbehalten.</a:t>
            </a:r>
            <a:br>
              <a:rPr lang="de-DE" sz="1000" dirty="0">
                <a:solidFill>
                  <a:schemeClr val="bg1"/>
                </a:solidFill>
                <a:latin typeface="Helvetica Neue"/>
              </a:rPr>
            </a:br>
            <a:endParaRPr lang="de-DE" sz="1000" dirty="0">
              <a:solidFill>
                <a:schemeClr val="bg1"/>
              </a:solidFill>
              <a:latin typeface="Helvetica Neue"/>
            </a:endParaRPr>
          </a:p>
          <a:p>
            <a:r>
              <a:rPr lang="de-DE" sz="1000" dirty="0">
                <a:solidFill>
                  <a:schemeClr val="bg1"/>
                </a:solidFill>
                <a:latin typeface="Helvetica Neue"/>
              </a:rPr>
              <a:t>Dieses Dokument von Cassini </a:t>
            </a:r>
            <a:r>
              <a:rPr lang="de-DE" sz="1000" dirty="0" smtClean="0">
                <a:solidFill>
                  <a:schemeClr val="bg1"/>
                </a:solidFill>
                <a:latin typeface="Helvetica Neue"/>
              </a:rPr>
              <a:t>Consulting </a:t>
            </a:r>
            <a:r>
              <a:rPr lang="de-DE" sz="1000" dirty="0">
                <a:solidFill>
                  <a:schemeClr val="bg1"/>
                </a:solidFill>
                <a:latin typeface="Helvetica Neue"/>
              </a:rPr>
              <a:t>ist ausschließlich </a:t>
            </a:r>
            <a:r>
              <a:rPr lang="de-DE" sz="1000" dirty="0" err="1">
                <a:solidFill>
                  <a:schemeClr val="bg1"/>
                </a:solidFill>
                <a:latin typeface="Helvetica Neue"/>
              </a:rPr>
              <a:t>für</a:t>
            </a:r>
            <a:r>
              <a:rPr lang="de-DE" sz="1000" dirty="0">
                <a:solidFill>
                  <a:schemeClr val="bg1"/>
                </a:solidFill>
                <a:latin typeface="Helvetica Neue"/>
              </a:rPr>
              <a:t> den Adressaten bzw. Auftraggeber bestimmt. Es bleibt bis zur einer </a:t>
            </a:r>
            <a:r>
              <a:rPr lang="de-DE" sz="1000" dirty="0" err="1">
                <a:solidFill>
                  <a:schemeClr val="bg1"/>
                </a:solidFill>
                <a:latin typeface="Helvetica Neue"/>
              </a:rPr>
              <a:t>ausdrücklichen</a:t>
            </a:r>
            <a:r>
              <a:rPr lang="de-DE" sz="1000" dirty="0">
                <a:solidFill>
                  <a:schemeClr val="bg1"/>
                </a:solidFill>
                <a:latin typeface="Helvetica Neue"/>
              </a:rPr>
              <a:t> Übertragung von Nutzungsrechten Eigentum von Cassini.</a:t>
            </a:r>
            <a:br>
              <a:rPr lang="de-DE" sz="1000" dirty="0">
                <a:solidFill>
                  <a:schemeClr val="bg1"/>
                </a:solidFill>
                <a:latin typeface="Helvetica Neue"/>
              </a:rPr>
            </a:br>
            <a:endParaRPr lang="de-DE" sz="1000" dirty="0">
              <a:solidFill>
                <a:schemeClr val="bg1"/>
              </a:solidFill>
              <a:latin typeface="Helvetica Neue"/>
            </a:endParaRPr>
          </a:p>
          <a:p>
            <a:r>
              <a:rPr lang="de-DE" sz="1000" dirty="0">
                <a:solidFill>
                  <a:schemeClr val="bg1"/>
                </a:solidFill>
                <a:latin typeface="Helvetica Neue"/>
              </a:rPr>
              <a:t>Jede Bearbeitung, Verwertung, Vervielfältigung und/oder gewerbsmäßige Verbreitung des Werkes ist nur mit Einverständnis von Cassini zulässig.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  <a:ea typeface="ＭＳ Ｐゴシック" charset="0"/>
              </a:rPr>
              <a:t>Modern Java – die Highlights</a:t>
            </a:r>
            <a:br>
              <a:rPr lang="de-DE" dirty="0">
                <a:solidFill>
                  <a:schemeClr val="bg1"/>
                </a:solidFill>
                <a:ea typeface="ＭＳ Ｐゴシック" charset="0"/>
              </a:rPr>
            </a:b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3D1DCBD8-D4EC-4FAB-AD33-3A775349F074}" type="datetime1">
              <a:rPr lang="de-DE" smtClean="0"/>
              <a:t>27.04.15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Cassini Consulting</a:t>
            </a:r>
            <a:endParaRPr lang="de-DE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3A9C1C2-BE46-C445-BDD9-8AB7CCD2F82E}" type="slidenum">
              <a:rPr lang="de-DE" smtClean="0"/>
              <a:pPr>
                <a:defRPr/>
              </a:pPr>
              <a:t>43</a:t>
            </a:fld>
            <a:endParaRPr lang="de-DE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Java Release-Historie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3A9C1C2-BE46-C445-BDD9-8AB7CCD2F82E}" type="slidenum">
              <a:rPr lang="de-DE" smtClean="0"/>
              <a:pPr>
                <a:defRPr/>
              </a:pPr>
              <a:t>5</a:t>
            </a:fld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BD938B8E-0A73-4419-92DB-9FFCC0E1746F}" type="datetime1">
              <a:rPr lang="de-DE" smtClean="0"/>
              <a:t>27.04.15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Cassini Consulting</a:t>
            </a:r>
            <a:endParaRPr lang="de-DE" dirty="0"/>
          </a:p>
        </p:txBody>
      </p:sp>
      <p:grpSp>
        <p:nvGrpSpPr>
          <p:cNvPr id="53" name="Gruppierung 52"/>
          <p:cNvGrpSpPr/>
          <p:nvPr/>
        </p:nvGrpSpPr>
        <p:grpSpPr>
          <a:xfrm>
            <a:off x="107504" y="2708920"/>
            <a:ext cx="8856984" cy="1728192"/>
            <a:chOff x="179512" y="2636912"/>
            <a:chExt cx="8856984" cy="1440160"/>
          </a:xfrm>
          <a:gradFill flip="none" rotWithShape="1">
            <a:gsLst>
              <a:gs pos="0">
                <a:schemeClr val="accent1">
                  <a:lumMod val="40000"/>
                  <a:lumOff val="60000"/>
                </a:schemeClr>
              </a:gs>
              <a:gs pos="100000">
                <a:schemeClr val="accent1">
                  <a:shade val="94000"/>
                  <a:satMod val="135000"/>
                </a:schemeClr>
              </a:gs>
            </a:gsLst>
            <a:lin ang="0" scaled="1"/>
            <a:tileRect/>
          </a:gradFill>
        </p:grpSpPr>
        <p:sp>
          <p:nvSpPr>
            <p:cNvPr id="50" name="Pfeil nach rechts 49"/>
            <p:cNvSpPr/>
            <p:nvPr/>
          </p:nvSpPr>
          <p:spPr>
            <a:xfrm>
              <a:off x="179512" y="2636912"/>
              <a:ext cx="8856984" cy="1440160"/>
            </a:xfrm>
            <a:prstGeom prst="rightArrow">
              <a:avLst/>
            </a:prstGeom>
            <a:grp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de-DE" sz="1400" dirty="0">
                <a:latin typeface="Helvetica Neue"/>
                <a:cs typeface="Helvetica Neue"/>
              </a:endParaRPr>
            </a:p>
          </p:txBody>
        </p:sp>
        <p:sp>
          <p:nvSpPr>
            <p:cNvPr id="51" name="Textfeld 50"/>
            <p:cNvSpPr txBox="1"/>
            <p:nvPr/>
          </p:nvSpPr>
          <p:spPr>
            <a:xfrm>
              <a:off x="179512" y="3099821"/>
              <a:ext cx="8136904" cy="338554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defTabSz="1744663">
                <a:tabLst>
                  <a:tab pos="1433513" algn="l"/>
                  <a:tab pos="2868613" algn="l"/>
                  <a:tab pos="4302125" algn="l"/>
                  <a:tab pos="4660900" algn="l"/>
                  <a:tab pos="5737225" algn="l"/>
                  <a:tab pos="7178675" algn="l"/>
                </a:tabLst>
              </a:pPr>
              <a:r>
                <a:rPr lang="de-DE" sz="1600" dirty="0" smtClean="0">
                  <a:latin typeface="Helvetica Neue"/>
                  <a:cs typeface="Helvetica Neue"/>
                </a:rPr>
                <a:t>1995	1999	2003	2007	2011	2015</a:t>
              </a:r>
              <a:endParaRPr lang="de-DE" sz="1600" dirty="0">
                <a:latin typeface="Helvetica Neue"/>
                <a:cs typeface="Helvetica Neue"/>
              </a:endParaRPr>
            </a:p>
          </p:txBody>
        </p:sp>
        <p:sp>
          <p:nvSpPr>
            <p:cNvPr id="52" name="Textfeld 51"/>
            <p:cNvSpPr txBox="1"/>
            <p:nvPr/>
          </p:nvSpPr>
          <p:spPr>
            <a:xfrm>
              <a:off x="179512" y="3356992"/>
              <a:ext cx="7488832" cy="338554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defTabSz="1744663">
                <a:tabLst>
                  <a:tab pos="717550" algn="l"/>
                  <a:tab pos="2151063" algn="l"/>
                  <a:tab pos="3586163" algn="l"/>
                  <a:tab pos="5019675" algn="l"/>
                  <a:tab pos="6453188" algn="l"/>
                  <a:tab pos="6991350" algn="l"/>
                </a:tabLst>
              </a:pPr>
              <a:r>
                <a:rPr lang="de-DE" sz="1600" dirty="0" smtClean="0">
                  <a:latin typeface="Helvetica Neue"/>
                  <a:cs typeface="Helvetica Neue"/>
                </a:rPr>
                <a:t>	1997	2001	2005	2009	2013</a:t>
              </a:r>
              <a:endParaRPr lang="de-DE" sz="1600" dirty="0">
                <a:latin typeface="Helvetica Neue"/>
                <a:cs typeface="Helvetica Neue"/>
              </a:endParaRPr>
            </a:p>
          </p:txBody>
        </p:sp>
      </p:grpSp>
      <p:cxnSp>
        <p:nvCxnSpPr>
          <p:cNvPr id="55" name="Gerade Verbindung mit Pfeil 54"/>
          <p:cNvCxnSpPr/>
          <p:nvPr/>
        </p:nvCxnSpPr>
        <p:spPr>
          <a:xfrm flipV="1">
            <a:off x="611560" y="2204864"/>
            <a:ext cx="0" cy="720080"/>
          </a:xfrm>
          <a:prstGeom prst="straightConnector1">
            <a:avLst/>
          </a:prstGeom>
          <a:ln>
            <a:headEnd type="oval" w="med" len="sm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Gerade Verbindung mit Pfeil 56"/>
          <p:cNvCxnSpPr/>
          <p:nvPr/>
        </p:nvCxnSpPr>
        <p:spPr>
          <a:xfrm flipV="1">
            <a:off x="1619672" y="2204864"/>
            <a:ext cx="0" cy="720080"/>
          </a:xfrm>
          <a:prstGeom prst="straightConnector1">
            <a:avLst/>
          </a:prstGeom>
          <a:ln>
            <a:headEnd type="oval" w="med" len="sm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Gerade Verbindung mit Pfeil 57"/>
          <p:cNvCxnSpPr/>
          <p:nvPr/>
        </p:nvCxnSpPr>
        <p:spPr>
          <a:xfrm flipV="1">
            <a:off x="2771800" y="2204864"/>
            <a:ext cx="0" cy="720080"/>
          </a:xfrm>
          <a:prstGeom prst="straightConnector1">
            <a:avLst/>
          </a:prstGeom>
          <a:ln>
            <a:headEnd type="oval" w="med" len="sm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Gerade Verbindung mit Pfeil 58"/>
          <p:cNvCxnSpPr/>
          <p:nvPr/>
        </p:nvCxnSpPr>
        <p:spPr>
          <a:xfrm flipV="1">
            <a:off x="4283968" y="2204864"/>
            <a:ext cx="0" cy="720080"/>
          </a:xfrm>
          <a:prstGeom prst="straightConnector1">
            <a:avLst/>
          </a:prstGeom>
          <a:ln>
            <a:headEnd type="oval" w="med" len="sm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Gerade Verbindung mit Pfeil 59"/>
          <p:cNvCxnSpPr/>
          <p:nvPr/>
        </p:nvCxnSpPr>
        <p:spPr>
          <a:xfrm flipV="1">
            <a:off x="6156176" y="2204864"/>
            <a:ext cx="0" cy="720080"/>
          </a:xfrm>
          <a:prstGeom prst="straightConnector1">
            <a:avLst/>
          </a:prstGeom>
          <a:ln>
            <a:headEnd type="oval" w="med" len="sm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Gerade Verbindung mit Pfeil 60"/>
          <p:cNvCxnSpPr/>
          <p:nvPr/>
        </p:nvCxnSpPr>
        <p:spPr>
          <a:xfrm flipV="1">
            <a:off x="7596336" y="2204864"/>
            <a:ext cx="0" cy="720080"/>
          </a:xfrm>
          <a:prstGeom prst="straightConnector1">
            <a:avLst/>
          </a:prstGeom>
          <a:ln>
            <a:headEnd type="oval" w="med" len="sm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Gerade Verbindung mit Pfeil 61"/>
          <p:cNvCxnSpPr/>
          <p:nvPr/>
        </p:nvCxnSpPr>
        <p:spPr>
          <a:xfrm flipV="1">
            <a:off x="2195736" y="4221088"/>
            <a:ext cx="0" cy="720080"/>
          </a:xfrm>
          <a:prstGeom prst="straightConnector1">
            <a:avLst/>
          </a:prstGeom>
          <a:ln>
            <a:headEnd type="none" w="med" len="sm"/>
            <a:tailEnd type="oval" w="med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Gerade Verbindung mit Pfeil 62"/>
          <p:cNvCxnSpPr/>
          <p:nvPr/>
        </p:nvCxnSpPr>
        <p:spPr>
          <a:xfrm flipV="1">
            <a:off x="1115616" y="4221088"/>
            <a:ext cx="0" cy="720080"/>
          </a:xfrm>
          <a:prstGeom prst="straightConnector1">
            <a:avLst/>
          </a:prstGeom>
          <a:ln>
            <a:headEnd type="none" w="med" len="sm"/>
            <a:tailEnd type="oval" w="med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Gerade Verbindung mit Pfeil 63"/>
          <p:cNvCxnSpPr/>
          <p:nvPr/>
        </p:nvCxnSpPr>
        <p:spPr>
          <a:xfrm flipV="1">
            <a:off x="3635896" y="4221088"/>
            <a:ext cx="0" cy="720080"/>
          </a:xfrm>
          <a:prstGeom prst="straightConnector1">
            <a:avLst/>
          </a:prstGeom>
          <a:ln>
            <a:headEnd type="none" w="med" len="sm"/>
            <a:tailEnd type="oval" w="med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Gerade Verbindung mit Pfeil 64"/>
          <p:cNvCxnSpPr/>
          <p:nvPr/>
        </p:nvCxnSpPr>
        <p:spPr>
          <a:xfrm flipV="1">
            <a:off x="5436096" y="4221088"/>
            <a:ext cx="0" cy="720080"/>
          </a:xfrm>
          <a:prstGeom prst="straightConnector1">
            <a:avLst/>
          </a:prstGeom>
          <a:ln>
            <a:headEnd type="none" w="med" len="sm"/>
            <a:tailEnd type="oval" w="med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Gerade Verbindung mit Pfeil 65"/>
          <p:cNvCxnSpPr/>
          <p:nvPr/>
        </p:nvCxnSpPr>
        <p:spPr>
          <a:xfrm flipV="1">
            <a:off x="7236296" y="4221088"/>
            <a:ext cx="0" cy="720080"/>
          </a:xfrm>
          <a:prstGeom prst="straightConnector1">
            <a:avLst/>
          </a:prstGeom>
          <a:ln>
            <a:headEnd type="none" w="med" len="sm"/>
            <a:tailEnd type="oval" w="med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2" name="Gruppierung 81"/>
          <p:cNvGrpSpPr/>
          <p:nvPr/>
        </p:nvGrpSpPr>
        <p:grpSpPr>
          <a:xfrm>
            <a:off x="107504" y="836712"/>
            <a:ext cx="1152128" cy="1296144"/>
            <a:chOff x="107504" y="836712"/>
            <a:chExt cx="1152128" cy="1296144"/>
          </a:xfrm>
        </p:grpSpPr>
        <p:grpSp>
          <p:nvGrpSpPr>
            <p:cNvPr id="79" name="Gruppierung 78"/>
            <p:cNvGrpSpPr/>
            <p:nvPr/>
          </p:nvGrpSpPr>
          <p:grpSpPr>
            <a:xfrm>
              <a:off x="107504" y="836712"/>
              <a:ext cx="1152128" cy="1296144"/>
              <a:chOff x="107504" y="908720"/>
              <a:chExt cx="1152128" cy="1296144"/>
            </a:xfrm>
          </p:grpSpPr>
          <p:pic>
            <p:nvPicPr>
              <p:cNvPr id="68" name="Bild 67" descr="sun_microsystems.jpg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4684" b="25064"/>
              <a:stretch/>
            </p:blipFill>
            <p:spPr>
              <a:xfrm>
                <a:off x="179512" y="908720"/>
                <a:ext cx="770384" cy="387131"/>
              </a:xfrm>
              <a:prstGeom prst="rect">
                <a:avLst/>
              </a:prstGeom>
            </p:spPr>
          </p:pic>
          <p:sp>
            <p:nvSpPr>
              <p:cNvPr id="69" name="Textfeld 68"/>
              <p:cNvSpPr txBox="1"/>
              <p:nvPr/>
            </p:nvSpPr>
            <p:spPr>
              <a:xfrm>
                <a:off x="107504" y="1700808"/>
                <a:ext cx="1152128" cy="504056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r>
                  <a:rPr lang="el-GR" sz="900" dirty="0" smtClean="0">
                    <a:latin typeface="Helvetica Neue"/>
                  </a:rPr>
                  <a:t>α</a:t>
                </a:r>
                <a:r>
                  <a:rPr lang="de-DE" sz="900" dirty="0" smtClean="0">
                    <a:latin typeface="Helvetica Neue"/>
                  </a:rPr>
                  <a:t>- und β-Version, instabil, nicht ausgereifte API</a:t>
                </a:r>
                <a:endParaRPr lang="de-DE" sz="900" dirty="0">
                  <a:latin typeface="Helvetica Neue"/>
                </a:endParaRPr>
              </a:p>
            </p:txBody>
          </p:sp>
        </p:grpSp>
        <p:sp>
          <p:nvSpPr>
            <p:cNvPr id="70" name="Textfeld 69"/>
            <p:cNvSpPr txBox="1"/>
            <p:nvPr/>
          </p:nvSpPr>
          <p:spPr>
            <a:xfrm>
              <a:off x="107504" y="1196752"/>
              <a:ext cx="720080" cy="36004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de-DE" sz="1000" i="1" dirty="0" smtClean="0">
                  <a:latin typeface="Helvetica Neue"/>
                </a:rPr>
                <a:t>01/96</a:t>
              </a:r>
              <a:br>
                <a:rPr lang="de-DE" sz="1000" i="1" dirty="0" smtClean="0">
                  <a:latin typeface="Helvetica Neue"/>
                </a:rPr>
              </a:br>
              <a:r>
                <a:rPr lang="de-DE" sz="1000" dirty="0" smtClean="0">
                  <a:latin typeface="Helvetica Neue"/>
                </a:rPr>
                <a:t>JDK 1.0</a:t>
              </a:r>
              <a:endParaRPr lang="de-DE" sz="1000" dirty="0">
                <a:latin typeface="Helvetica Neue"/>
              </a:endParaRPr>
            </a:p>
          </p:txBody>
        </p:sp>
      </p:grpSp>
      <p:sp>
        <p:nvSpPr>
          <p:cNvPr id="71" name="Textfeld 70"/>
          <p:cNvSpPr txBox="1"/>
          <p:nvPr/>
        </p:nvSpPr>
        <p:spPr>
          <a:xfrm>
            <a:off x="251520" y="5517232"/>
            <a:ext cx="1296144" cy="50405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endParaRPr lang="de-DE" sz="900" dirty="0">
              <a:latin typeface="Helvetica Neue"/>
            </a:endParaRPr>
          </a:p>
        </p:txBody>
      </p:sp>
      <p:grpSp>
        <p:nvGrpSpPr>
          <p:cNvPr id="81" name="Gruppierung 80"/>
          <p:cNvGrpSpPr/>
          <p:nvPr/>
        </p:nvGrpSpPr>
        <p:grpSpPr>
          <a:xfrm>
            <a:off x="467544" y="5085184"/>
            <a:ext cx="1440160" cy="1152128"/>
            <a:chOff x="827584" y="5085184"/>
            <a:chExt cx="1368152" cy="1152128"/>
          </a:xfrm>
        </p:grpSpPr>
        <p:sp>
          <p:nvSpPr>
            <p:cNvPr id="72" name="Textfeld 71"/>
            <p:cNvSpPr txBox="1"/>
            <p:nvPr/>
          </p:nvSpPr>
          <p:spPr>
            <a:xfrm>
              <a:off x="827584" y="5085184"/>
              <a:ext cx="648072" cy="36004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de-DE" sz="1000" i="1" dirty="0" smtClean="0">
                  <a:latin typeface="Helvetica Neue"/>
                </a:rPr>
                <a:t>02/9</a:t>
              </a:r>
              <a:r>
                <a:rPr lang="de-DE" sz="1000" dirty="0" smtClean="0">
                  <a:latin typeface="Helvetica Neue"/>
                </a:rPr>
                <a:t>7</a:t>
              </a:r>
              <a:br>
                <a:rPr lang="de-DE" sz="1000" dirty="0" smtClean="0">
                  <a:latin typeface="Helvetica Neue"/>
                </a:rPr>
              </a:br>
              <a:r>
                <a:rPr lang="de-DE" sz="1000" dirty="0" smtClean="0">
                  <a:latin typeface="Helvetica Neue"/>
                </a:rPr>
                <a:t>JDK 1.1</a:t>
              </a:r>
              <a:endParaRPr lang="de-DE" sz="1000" dirty="0">
                <a:latin typeface="Helvetica Neue"/>
              </a:endParaRPr>
            </a:p>
          </p:txBody>
        </p:sp>
        <p:sp>
          <p:nvSpPr>
            <p:cNvPr id="77" name="Textfeld 76"/>
            <p:cNvSpPr txBox="1"/>
            <p:nvPr/>
          </p:nvSpPr>
          <p:spPr>
            <a:xfrm>
              <a:off x="827584" y="5445224"/>
              <a:ext cx="1368152" cy="792088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de-DE" sz="900" dirty="0" smtClean="0">
                  <a:latin typeface="Helvetica Neue"/>
                </a:rPr>
                <a:t>AWT, </a:t>
              </a:r>
              <a:r>
                <a:rPr lang="de-DE" sz="900" dirty="0" err="1" smtClean="0">
                  <a:latin typeface="Helvetica Neue"/>
                </a:rPr>
                <a:t>Inner</a:t>
              </a:r>
              <a:r>
                <a:rPr lang="de-DE" sz="900" dirty="0" smtClean="0">
                  <a:latin typeface="Helvetica Neue"/>
                </a:rPr>
                <a:t> </a:t>
              </a:r>
              <a:r>
                <a:rPr lang="de-DE" sz="900" dirty="0" err="1" smtClean="0">
                  <a:latin typeface="Helvetica Neue"/>
                </a:rPr>
                <a:t>Classes</a:t>
              </a:r>
              <a:r>
                <a:rPr lang="de-DE" sz="900" dirty="0" smtClean="0">
                  <a:latin typeface="Helvetica Neue"/>
                </a:rPr>
                <a:t>, </a:t>
              </a:r>
              <a:r>
                <a:rPr lang="de-DE" sz="900" dirty="0" err="1" smtClean="0">
                  <a:latin typeface="Helvetica Neue"/>
                </a:rPr>
                <a:t>JavaBeans</a:t>
              </a:r>
              <a:r>
                <a:rPr lang="de-DE" sz="900" dirty="0" smtClean="0">
                  <a:latin typeface="Helvetica Neue"/>
                </a:rPr>
                <a:t>, JDBC, RMI, </a:t>
              </a:r>
              <a:r>
                <a:rPr lang="de-DE" sz="900" dirty="0" err="1" smtClean="0">
                  <a:latin typeface="Helvetica Neue"/>
                </a:rPr>
                <a:t>Reflection</a:t>
              </a:r>
              <a:r>
                <a:rPr lang="de-DE" sz="900" dirty="0" smtClean="0">
                  <a:latin typeface="Helvetica Neue"/>
                </a:rPr>
                <a:t>, JIT-Compiler für Windows</a:t>
              </a:r>
              <a:endParaRPr lang="de-DE" sz="900" dirty="0">
                <a:latin typeface="Helvetica Neue"/>
              </a:endParaRPr>
            </a:p>
          </p:txBody>
        </p:sp>
      </p:grpSp>
      <p:grpSp>
        <p:nvGrpSpPr>
          <p:cNvPr id="80" name="Gruppierung 79"/>
          <p:cNvGrpSpPr/>
          <p:nvPr/>
        </p:nvGrpSpPr>
        <p:grpSpPr>
          <a:xfrm>
            <a:off x="1115616" y="1188000"/>
            <a:ext cx="1368152" cy="936104"/>
            <a:chOff x="1115616" y="1196752"/>
            <a:chExt cx="1368152" cy="936104"/>
          </a:xfrm>
        </p:grpSpPr>
        <p:sp>
          <p:nvSpPr>
            <p:cNvPr id="73" name="Textfeld 72"/>
            <p:cNvSpPr txBox="1"/>
            <p:nvPr/>
          </p:nvSpPr>
          <p:spPr>
            <a:xfrm>
              <a:off x="1115616" y="1196752"/>
              <a:ext cx="1368152" cy="36004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de-DE" sz="1000" i="1" dirty="0" smtClean="0">
                  <a:latin typeface="Helvetica Neue"/>
                </a:rPr>
                <a:t>12/98</a:t>
              </a:r>
              <a:br>
                <a:rPr lang="de-DE" sz="1000" i="1" dirty="0" smtClean="0">
                  <a:latin typeface="Helvetica Neue"/>
                </a:rPr>
              </a:br>
              <a:r>
                <a:rPr lang="de-DE" sz="1000" dirty="0" smtClean="0">
                  <a:latin typeface="Helvetica Neue"/>
                </a:rPr>
                <a:t>JDK 1.2</a:t>
              </a:r>
              <a:endParaRPr lang="de-DE" sz="1000" dirty="0">
                <a:latin typeface="Helvetica Neue"/>
              </a:endParaRPr>
            </a:p>
          </p:txBody>
        </p:sp>
        <p:sp>
          <p:nvSpPr>
            <p:cNvPr id="78" name="Textfeld 77"/>
            <p:cNvSpPr txBox="1"/>
            <p:nvPr/>
          </p:nvSpPr>
          <p:spPr>
            <a:xfrm>
              <a:off x="1115616" y="1628800"/>
              <a:ext cx="1152128" cy="504056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de-DE" sz="900" dirty="0" smtClean="0">
                  <a:latin typeface="Helvetica Neue"/>
                </a:rPr>
                <a:t>Swing, Java Plug-In, Java IDL, </a:t>
              </a:r>
              <a:r>
                <a:rPr lang="de-DE" sz="900" dirty="0" err="1" smtClean="0">
                  <a:latin typeface="Helvetica Neue"/>
                </a:rPr>
                <a:t>Collections</a:t>
              </a:r>
              <a:endParaRPr lang="de-DE" sz="900" dirty="0">
                <a:latin typeface="Helvetica Neue"/>
              </a:endParaRPr>
            </a:p>
          </p:txBody>
        </p:sp>
      </p:grpSp>
      <p:sp>
        <p:nvSpPr>
          <p:cNvPr id="84" name="Textfeld 83"/>
          <p:cNvSpPr txBox="1"/>
          <p:nvPr/>
        </p:nvSpPr>
        <p:spPr>
          <a:xfrm>
            <a:off x="1619672" y="5517232"/>
            <a:ext cx="1296144" cy="50405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endParaRPr lang="de-DE" sz="900" dirty="0">
              <a:latin typeface="Helvetica Neue"/>
            </a:endParaRPr>
          </a:p>
        </p:txBody>
      </p:sp>
      <p:grpSp>
        <p:nvGrpSpPr>
          <p:cNvPr id="85" name="Gruppierung 84"/>
          <p:cNvGrpSpPr/>
          <p:nvPr/>
        </p:nvGrpSpPr>
        <p:grpSpPr>
          <a:xfrm>
            <a:off x="1835696" y="5085184"/>
            <a:ext cx="1440160" cy="1152128"/>
            <a:chOff x="827584" y="5085184"/>
            <a:chExt cx="1368152" cy="1152128"/>
          </a:xfrm>
        </p:grpSpPr>
        <p:sp>
          <p:nvSpPr>
            <p:cNvPr id="86" name="Textfeld 85"/>
            <p:cNvSpPr txBox="1"/>
            <p:nvPr/>
          </p:nvSpPr>
          <p:spPr>
            <a:xfrm>
              <a:off x="827584" y="5085184"/>
              <a:ext cx="648072" cy="36004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de-DE" sz="1000" i="1" dirty="0" smtClean="0">
                  <a:latin typeface="Helvetica Neue"/>
                </a:rPr>
                <a:t>05/00</a:t>
              </a:r>
              <a:r>
                <a:rPr lang="de-DE" sz="1000" dirty="0" smtClean="0">
                  <a:latin typeface="Helvetica Neue"/>
                </a:rPr>
                <a:t/>
              </a:r>
              <a:br>
                <a:rPr lang="de-DE" sz="1000" dirty="0" smtClean="0">
                  <a:latin typeface="Helvetica Neue"/>
                </a:rPr>
              </a:br>
              <a:r>
                <a:rPr lang="de-DE" sz="1000" dirty="0" smtClean="0">
                  <a:latin typeface="Helvetica Neue"/>
                </a:rPr>
                <a:t>JDK 1.3</a:t>
              </a:r>
              <a:endParaRPr lang="de-DE" sz="1000" dirty="0">
                <a:latin typeface="Helvetica Neue"/>
              </a:endParaRPr>
            </a:p>
          </p:txBody>
        </p:sp>
        <p:sp>
          <p:nvSpPr>
            <p:cNvPr id="87" name="Textfeld 86"/>
            <p:cNvSpPr txBox="1"/>
            <p:nvPr/>
          </p:nvSpPr>
          <p:spPr>
            <a:xfrm>
              <a:off x="827584" y="5445224"/>
              <a:ext cx="1368152" cy="792088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de-DE" sz="900" dirty="0" err="1" smtClean="0">
                  <a:latin typeface="Helvetica Neue"/>
                </a:rPr>
                <a:t>HotSpot</a:t>
              </a:r>
              <a:r>
                <a:rPr lang="de-DE" sz="900" dirty="0" smtClean="0">
                  <a:latin typeface="Helvetica Neue"/>
                </a:rPr>
                <a:t> JVM, RMI/CORBA, JNDI</a:t>
              </a:r>
              <a:endParaRPr lang="de-DE" sz="900" dirty="0">
                <a:latin typeface="Helvetica Neue"/>
              </a:endParaRPr>
            </a:p>
          </p:txBody>
        </p:sp>
      </p:grpSp>
      <p:grpSp>
        <p:nvGrpSpPr>
          <p:cNvPr id="92" name="Gruppierung 91"/>
          <p:cNvGrpSpPr/>
          <p:nvPr/>
        </p:nvGrpSpPr>
        <p:grpSpPr>
          <a:xfrm>
            <a:off x="2339752" y="784800"/>
            <a:ext cx="1368152" cy="1368152"/>
            <a:chOff x="1115616" y="908720"/>
            <a:chExt cx="1368152" cy="1368152"/>
          </a:xfrm>
        </p:grpSpPr>
        <p:sp>
          <p:nvSpPr>
            <p:cNvPr id="93" name="Textfeld 92"/>
            <p:cNvSpPr txBox="1"/>
            <p:nvPr/>
          </p:nvSpPr>
          <p:spPr>
            <a:xfrm>
              <a:off x="1115616" y="908720"/>
              <a:ext cx="1368152" cy="432048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de-DE" sz="1000" i="1" dirty="0" smtClean="0">
                  <a:latin typeface="Helvetica Neue"/>
                </a:rPr>
                <a:t>02/02</a:t>
              </a:r>
              <a:br>
                <a:rPr lang="de-DE" sz="1000" i="1" dirty="0" smtClean="0">
                  <a:latin typeface="Helvetica Neue"/>
                </a:rPr>
              </a:br>
              <a:r>
                <a:rPr lang="de-DE" sz="1000" dirty="0" smtClean="0">
                  <a:latin typeface="Helvetica Neue"/>
                </a:rPr>
                <a:t>JDK 1.4</a:t>
              </a:r>
              <a:endParaRPr lang="de-DE" sz="1000" dirty="0">
                <a:latin typeface="Helvetica Neue"/>
              </a:endParaRPr>
            </a:p>
          </p:txBody>
        </p:sp>
        <p:sp>
          <p:nvSpPr>
            <p:cNvPr id="94" name="Textfeld 93"/>
            <p:cNvSpPr txBox="1"/>
            <p:nvPr/>
          </p:nvSpPr>
          <p:spPr>
            <a:xfrm>
              <a:off x="1115616" y="1340768"/>
              <a:ext cx="1152128" cy="936104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de-DE" sz="900" dirty="0" err="1" smtClean="0">
                  <a:latin typeface="Helvetica Neue"/>
                </a:rPr>
                <a:t>RegEx</a:t>
              </a:r>
              <a:r>
                <a:rPr lang="de-DE" sz="900" dirty="0" smtClean="0">
                  <a:latin typeface="Helvetica Neue"/>
                </a:rPr>
                <a:t>, </a:t>
              </a:r>
              <a:r>
                <a:rPr lang="de-DE" sz="900" dirty="0" err="1" smtClean="0">
                  <a:latin typeface="Helvetica Neue"/>
                </a:rPr>
                <a:t>Exception</a:t>
              </a:r>
              <a:r>
                <a:rPr lang="de-DE" sz="900" dirty="0" smtClean="0">
                  <a:latin typeface="Helvetica Neue"/>
                </a:rPr>
                <a:t> </a:t>
              </a:r>
              <a:r>
                <a:rPr lang="de-DE" sz="900" dirty="0" err="1" smtClean="0">
                  <a:latin typeface="Helvetica Neue"/>
                </a:rPr>
                <a:t>Chaining</a:t>
              </a:r>
              <a:r>
                <a:rPr lang="de-DE" sz="900" dirty="0" smtClean="0">
                  <a:latin typeface="Helvetica Neue"/>
                </a:rPr>
                <a:t>, IPv6, non-</a:t>
              </a:r>
              <a:r>
                <a:rPr lang="de-DE" sz="900" dirty="0" err="1" smtClean="0">
                  <a:latin typeface="Helvetica Neue"/>
                </a:rPr>
                <a:t>blocking</a:t>
              </a:r>
              <a:r>
                <a:rPr lang="de-DE" sz="900" dirty="0" smtClean="0">
                  <a:latin typeface="Helvetica Neue"/>
                </a:rPr>
                <a:t> IO, JAXP, </a:t>
              </a:r>
              <a:r>
                <a:rPr lang="de-DE" sz="900" dirty="0" err="1" smtClean="0">
                  <a:latin typeface="Helvetica Neue"/>
                </a:rPr>
                <a:t>logging</a:t>
              </a:r>
              <a:r>
                <a:rPr lang="de-DE" sz="900" dirty="0" smtClean="0">
                  <a:latin typeface="Helvetica Neue"/>
                </a:rPr>
                <a:t>, JCE/JAAS/JSSE, Java Web Start</a:t>
              </a:r>
              <a:endParaRPr lang="de-DE" sz="900" dirty="0">
                <a:latin typeface="Helvetica Neue"/>
              </a:endParaRPr>
            </a:p>
          </p:txBody>
        </p:sp>
      </p:grpSp>
      <p:grpSp>
        <p:nvGrpSpPr>
          <p:cNvPr id="95" name="Gruppierung 94"/>
          <p:cNvGrpSpPr/>
          <p:nvPr/>
        </p:nvGrpSpPr>
        <p:grpSpPr>
          <a:xfrm>
            <a:off x="3275856" y="5085184"/>
            <a:ext cx="1440160" cy="1165924"/>
            <a:chOff x="827584" y="5071388"/>
            <a:chExt cx="1368152" cy="1165924"/>
          </a:xfrm>
        </p:grpSpPr>
        <p:sp>
          <p:nvSpPr>
            <p:cNvPr id="96" name="Textfeld 95"/>
            <p:cNvSpPr txBox="1"/>
            <p:nvPr/>
          </p:nvSpPr>
          <p:spPr>
            <a:xfrm>
              <a:off x="827584" y="5071388"/>
              <a:ext cx="957706" cy="36004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de-DE" sz="1000" i="1" dirty="0" smtClean="0">
                  <a:latin typeface="Helvetica Neue"/>
                </a:rPr>
                <a:t>09/04</a:t>
              </a:r>
              <a:r>
                <a:rPr lang="de-DE" sz="1000" dirty="0" smtClean="0">
                  <a:latin typeface="Helvetica Neue"/>
                </a:rPr>
                <a:t/>
              </a:r>
              <a:br>
                <a:rPr lang="de-DE" sz="1000" dirty="0" smtClean="0">
                  <a:latin typeface="Helvetica Neue"/>
                </a:rPr>
              </a:br>
              <a:r>
                <a:rPr lang="de-DE" sz="1000" dirty="0" smtClean="0">
                  <a:latin typeface="Helvetica Neue"/>
                </a:rPr>
                <a:t>JDK 1.5 / 5.0</a:t>
              </a:r>
              <a:endParaRPr lang="de-DE" sz="1000" dirty="0">
                <a:latin typeface="Helvetica Neue"/>
              </a:endParaRPr>
            </a:p>
          </p:txBody>
        </p:sp>
        <p:sp>
          <p:nvSpPr>
            <p:cNvPr id="97" name="Textfeld 96"/>
            <p:cNvSpPr txBox="1"/>
            <p:nvPr/>
          </p:nvSpPr>
          <p:spPr>
            <a:xfrm>
              <a:off x="827584" y="5445224"/>
              <a:ext cx="1368152" cy="792088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de-DE" sz="900" dirty="0" err="1" smtClean="0">
                  <a:latin typeface="Helvetica Neue"/>
                </a:rPr>
                <a:t>Generics</a:t>
              </a:r>
              <a:r>
                <a:rPr lang="de-DE" sz="900" dirty="0" smtClean="0">
                  <a:latin typeface="Helvetica Neue"/>
                </a:rPr>
                <a:t>, </a:t>
              </a:r>
              <a:r>
                <a:rPr lang="de-DE" sz="900" dirty="0" err="1" smtClean="0">
                  <a:latin typeface="Helvetica Neue"/>
                </a:rPr>
                <a:t>Annotations</a:t>
              </a:r>
              <a:r>
                <a:rPr lang="de-DE" sz="900" dirty="0" smtClean="0">
                  <a:latin typeface="Helvetica Neue"/>
                </a:rPr>
                <a:t>, </a:t>
              </a:r>
              <a:r>
                <a:rPr lang="de-DE" sz="900" dirty="0" err="1" smtClean="0">
                  <a:latin typeface="Helvetica Neue"/>
                </a:rPr>
                <a:t>Enumerations</a:t>
              </a:r>
              <a:r>
                <a:rPr lang="de-DE" sz="900" dirty="0" smtClean="0">
                  <a:latin typeface="Helvetica Neue"/>
                </a:rPr>
                <a:t>, </a:t>
              </a:r>
              <a:r>
                <a:rPr lang="de-DE" sz="900" dirty="0" err="1" smtClean="0">
                  <a:latin typeface="Helvetica Neue"/>
                </a:rPr>
                <a:t>Varargs</a:t>
              </a:r>
              <a:r>
                <a:rPr lang="de-DE" sz="900" dirty="0" smtClean="0">
                  <a:latin typeface="Helvetica Neue"/>
                </a:rPr>
                <a:t>, </a:t>
              </a:r>
              <a:r>
                <a:rPr lang="de-DE" sz="900" dirty="0" err="1" smtClean="0">
                  <a:latin typeface="Helvetica Neue"/>
                </a:rPr>
                <a:t>Static</a:t>
              </a:r>
              <a:r>
                <a:rPr lang="de-DE" sz="900" dirty="0" smtClean="0">
                  <a:latin typeface="Helvetica Neue"/>
                </a:rPr>
                <a:t> Imports, </a:t>
              </a:r>
              <a:r>
                <a:rPr lang="de-DE" sz="900" dirty="0" err="1" smtClean="0">
                  <a:latin typeface="Helvetica Neue"/>
                </a:rPr>
                <a:t>foreach</a:t>
              </a:r>
              <a:r>
                <a:rPr lang="de-DE" sz="900" dirty="0" smtClean="0">
                  <a:latin typeface="Helvetica Neue"/>
                </a:rPr>
                <a:t>, </a:t>
              </a:r>
              <a:r>
                <a:rPr lang="de-DE" sz="900" dirty="0" err="1" smtClean="0">
                  <a:latin typeface="Helvetica Neue"/>
                </a:rPr>
                <a:t>Collection</a:t>
              </a:r>
              <a:r>
                <a:rPr lang="de-DE" sz="900" dirty="0" smtClean="0">
                  <a:latin typeface="Helvetica Neue"/>
                </a:rPr>
                <a:t> Framework </a:t>
              </a:r>
              <a:r>
                <a:rPr lang="de-DE" sz="900" dirty="0" err="1" smtClean="0">
                  <a:latin typeface="Helvetica Neue"/>
                </a:rPr>
                <a:t>reworked</a:t>
              </a:r>
              <a:r>
                <a:rPr lang="de-DE" sz="900" dirty="0" smtClean="0">
                  <a:latin typeface="Helvetica Neue"/>
                </a:rPr>
                <a:t>, Scanner </a:t>
              </a:r>
              <a:r>
                <a:rPr lang="de-DE" sz="900" dirty="0" err="1" smtClean="0">
                  <a:latin typeface="Helvetica Neue"/>
                </a:rPr>
                <a:t>class</a:t>
              </a:r>
              <a:endParaRPr lang="de-DE" sz="900" dirty="0">
                <a:latin typeface="Helvetica Neue"/>
              </a:endParaRPr>
            </a:p>
          </p:txBody>
        </p:sp>
      </p:grpSp>
      <p:grpSp>
        <p:nvGrpSpPr>
          <p:cNvPr id="101" name="Gruppierung 100"/>
          <p:cNvGrpSpPr/>
          <p:nvPr/>
        </p:nvGrpSpPr>
        <p:grpSpPr>
          <a:xfrm>
            <a:off x="3707904" y="1065600"/>
            <a:ext cx="1368152" cy="1062621"/>
            <a:chOff x="1115616" y="1295289"/>
            <a:chExt cx="1368152" cy="727057"/>
          </a:xfrm>
        </p:grpSpPr>
        <p:sp>
          <p:nvSpPr>
            <p:cNvPr id="102" name="Textfeld 101"/>
            <p:cNvSpPr txBox="1"/>
            <p:nvPr/>
          </p:nvSpPr>
          <p:spPr>
            <a:xfrm>
              <a:off x="1115616" y="1295289"/>
              <a:ext cx="1368152" cy="36004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de-DE" sz="1000" i="1" dirty="0" smtClean="0">
                  <a:latin typeface="Helvetica Neue"/>
                </a:rPr>
                <a:t>12/06</a:t>
              </a:r>
              <a:br>
                <a:rPr lang="de-DE" sz="1000" i="1" dirty="0" smtClean="0">
                  <a:latin typeface="Helvetica Neue"/>
                </a:rPr>
              </a:br>
              <a:r>
                <a:rPr lang="de-DE" sz="1000" dirty="0" smtClean="0">
                  <a:latin typeface="Helvetica Neue"/>
                </a:rPr>
                <a:t>JDK 1.6 / 6.0</a:t>
              </a:r>
              <a:endParaRPr lang="de-DE" sz="1000" dirty="0">
                <a:latin typeface="Helvetica Neue"/>
              </a:endParaRPr>
            </a:p>
          </p:txBody>
        </p:sp>
        <p:sp>
          <p:nvSpPr>
            <p:cNvPr id="103" name="Textfeld 102"/>
            <p:cNvSpPr txBox="1"/>
            <p:nvPr/>
          </p:nvSpPr>
          <p:spPr>
            <a:xfrm>
              <a:off x="1115616" y="1578928"/>
              <a:ext cx="1296144" cy="443418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de-DE" sz="900" dirty="0" smtClean="0">
                  <a:latin typeface="Helvetica Neue"/>
                </a:rPr>
                <a:t>Scripting (</a:t>
              </a:r>
              <a:r>
                <a:rPr lang="de-DE" sz="900" dirty="0" err="1" smtClean="0">
                  <a:latin typeface="Helvetica Neue"/>
                </a:rPr>
                <a:t>Rhino</a:t>
              </a:r>
              <a:r>
                <a:rPr lang="de-DE" sz="900" dirty="0" smtClean="0">
                  <a:latin typeface="Helvetica Neue"/>
                </a:rPr>
                <a:t>), Performance, JAX-WS, Swing, JVM </a:t>
              </a:r>
              <a:r>
                <a:rPr lang="de-DE" sz="900" dirty="0" err="1" smtClean="0">
                  <a:latin typeface="Helvetica Neue"/>
                </a:rPr>
                <a:t>improvements</a:t>
              </a:r>
              <a:r>
                <a:rPr lang="de-DE" sz="900" dirty="0" smtClean="0">
                  <a:latin typeface="Helvetica Neue"/>
                </a:rPr>
                <a:t>, JAXB </a:t>
              </a:r>
              <a:endParaRPr lang="de-DE" sz="900" dirty="0">
                <a:latin typeface="Helvetica Neue"/>
              </a:endParaRPr>
            </a:p>
          </p:txBody>
        </p:sp>
      </p:grpSp>
      <p:pic>
        <p:nvPicPr>
          <p:cNvPr id="104" name="Bild 103" descr="oracle_logo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4" y="5229200"/>
            <a:ext cx="1510928" cy="755464"/>
          </a:xfrm>
          <a:prstGeom prst="rect">
            <a:avLst/>
          </a:prstGeom>
        </p:spPr>
      </p:pic>
      <p:sp>
        <p:nvSpPr>
          <p:cNvPr id="105" name="Textfeld 104"/>
          <p:cNvSpPr txBox="1"/>
          <p:nvPr/>
        </p:nvSpPr>
        <p:spPr>
          <a:xfrm>
            <a:off x="4860032" y="5085184"/>
            <a:ext cx="1008112" cy="36004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de-DE" sz="1000" i="1" dirty="0" smtClean="0">
                <a:latin typeface="Helvetica Neue"/>
              </a:rPr>
              <a:t>04/09</a:t>
            </a:r>
            <a:r>
              <a:rPr lang="de-DE" sz="1000" dirty="0" smtClean="0">
                <a:latin typeface="Helvetica Neue"/>
              </a:rPr>
              <a:t/>
            </a:r>
            <a:br>
              <a:rPr lang="de-DE" sz="1000" dirty="0" smtClean="0">
                <a:latin typeface="Helvetica Neue"/>
              </a:rPr>
            </a:br>
            <a:endParaRPr lang="de-DE" sz="1000" dirty="0">
              <a:latin typeface="Helvetica Neue"/>
            </a:endParaRPr>
          </a:p>
        </p:txBody>
      </p:sp>
      <p:grpSp>
        <p:nvGrpSpPr>
          <p:cNvPr id="106" name="Gruppierung 105"/>
          <p:cNvGrpSpPr/>
          <p:nvPr/>
        </p:nvGrpSpPr>
        <p:grpSpPr>
          <a:xfrm>
            <a:off x="5436096" y="1196752"/>
            <a:ext cx="1368152" cy="1062621"/>
            <a:chOff x="1115616" y="1295289"/>
            <a:chExt cx="1368152" cy="727057"/>
          </a:xfrm>
        </p:grpSpPr>
        <p:sp>
          <p:nvSpPr>
            <p:cNvPr id="107" name="Textfeld 106"/>
            <p:cNvSpPr txBox="1"/>
            <p:nvPr/>
          </p:nvSpPr>
          <p:spPr>
            <a:xfrm>
              <a:off x="1115616" y="1295289"/>
              <a:ext cx="1368152" cy="36004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de-DE" sz="1000" i="1" dirty="0" smtClean="0">
                  <a:latin typeface="Helvetica Neue"/>
                </a:rPr>
                <a:t>07/11</a:t>
              </a:r>
              <a:br>
                <a:rPr lang="de-DE" sz="1000" i="1" dirty="0" smtClean="0">
                  <a:latin typeface="Helvetica Neue"/>
                </a:rPr>
              </a:br>
              <a:r>
                <a:rPr lang="de-DE" sz="1000" dirty="0" smtClean="0">
                  <a:latin typeface="Helvetica Neue"/>
                </a:rPr>
                <a:t>JDK 1.7 / 7</a:t>
              </a:r>
              <a:endParaRPr lang="de-DE" sz="1000" dirty="0">
                <a:latin typeface="Helvetica Neue"/>
              </a:endParaRPr>
            </a:p>
          </p:txBody>
        </p:sp>
        <p:sp>
          <p:nvSpPr>
            <p:cNvPr id="108" name="Textfeld 107"/>
            <p:cNvSpPr txBox="1"/>
            <p:nvPr/>
          </p:nvSpPr>
          <p:spPr>
            <a:xfrm>
              <a:off x="1115616" y="1578928"/>
              <a:ext cx="1368152" cy="443418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de-DE" sz="900" dirty="0" smtClean="0">
                  <a:latin typeface="Helvetica Neue"/>
                </a:rPr>
                <a:t>JVM </a:t>
              </a:r>
              <a:r>
                <a:rPr lang="de-DE" sz="900" dirty="0" err="1" smtClean="0">
                  <a:latin typeface="Helvetica Neue"/>
                </a:rPr>
                <a:t>languages</a:t>
              </a:r>
              <a:r>
                <a:rPr lang="de-DE" sz="900" dirty="0" smtClean="0">
                  <a:latin typeface="Helvetica Neue"/>
                </a:rPr>
                <a:t>, </a:t>
              </a:r>
              <a:r>
                <a:rPr lang="de-DE" sz="900" dirty="0" err="1" smtClean="0">
                  <a:latin typeface="Helvetica Neue"/>
                </a:rPr>
                <a:t>Coin</a:t>
              </a:r>
              <a:r>
                <a:rPr lang="de-DE" sz="900" dirty="0" smtClean="0">
                  <a:latin typeface="Helvetica Neue"/>
                </a:rPr>
                <a:t>, </a:t>
              </a:r>
              <a:r>
                <a:rPr lang="de-DE" sz="900" dirty="0" err="1" smtClean="0">
                  <a:latin typeface="Helvetica Neue"/>
                </a:rPr>
                <a:t>Fork</a:t>
              </a:r>
              <a:r>
                <a:rPr lang="de-DE" sz="900" dirty="0" smtClean="0">
                  <a:latin typeface="Helvetica Neue"/>
                </a:rPr>
                <a:t>/</a:t>
              </a:r>
              <a:r>
                <a:rPr lang="de-DE" sz="900" dirty="0" err="1" smtClean="0">
                  <a:latin typeface="Helvetica Neue"/>
                </a:rPr>
                <a:t>Join</a:t>
              </a:r>
              <a:r>
                <a:rPr lang="de-DE" sz="900" dirty="0" smtClean="0">
                  <a:latin typeface="Helvetica Neue"/>
                </a:rPr>
                <a:t>, Graphics, </a:t>
              </a:r>
              <a:r>
                <a:rPr lang="de-DE" sz="900" dirty="0" err="1" smtClean="0">
                  <a:latin typeface="Helvetica Neue"/>
                </a:rPr>
                <a:t>java.nio.file</a:t>
              </a:r>
              <a:r>
                <a:rPr lang="de-DE" sz="900" dirty="0" smtClean="0">
                  <a:latin typeface="Helvetica Neue"/>
                </a:rPr>
                <a:t>, </a:t>
              </a:r>
              <a:r>
                <a:rPr lang="de-DE" sz="900" dirty="0" err="1" smtClean="0">
                  <a:latin typeface="Helvetica Neue"/>
                </a:rPr>
                <a:t>Autoclose</a:t>
              </a:r>
              <a:r>
                <a:rPr lang="de-DE" sz="900" dirty="0" smtClean="0">
                  <a:latin typeface="Helvetica Neue"/>
                </a:rPr>
                <a:t>, </a:t>
              </a:r>
              <a:endParaRPr lang="de-DE" sz="900" dirty="0">
                <a:latin typeface="Helvetica Neue"/>
              </a:endParaRPr>
            </a:p>
          </p:txBody>
        </p:sp>
      </p:grpSp>
      <p:sp>
        <p:nvSpPr>
          <p:cNvPr id="111" name="Textfeld 110"/>
          <p:cNvSpPr txBox="1"/>
          <p:nvPr/>
        </p:nvSpPr>
        <p:spPr>
          <a:xfrm>
            <a:off x="7380312" y="1628800"/>
            <a:ext cx="504056" cy="21602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de-DE" sz="900" dirty="0" smtClean="0">
                <a:latin typeface="Helvetica Neue"/>
              </a:rPr>
              <a:t>heute </a:t>
            </a:r>
            <a:endParaRPr lang="de-DE" sz="900" dirty="0">
              <a:latin typeface="Helvetica Neue"/>
            </a:endParaRPr>
          </a:p>
        </p:txBody>
      </p:sp>
      <p:grpSp>
        <p:nvGrpSpPr>
          <p:cNvPr id="112" name="Gruppierung 111"/>
          <p:cNvGrpSpPr/>
          <p:nvPr/>
        </p:nvGrpSpPr>
        <p:grpSpPr>
          <a:xfrm>
            <a:off x="6732240" y="5085184"/>
            <a:ext cx="1440160" cy="1165924"/>
            <a:chOff x="827584" y="5071388"/>
            <a:chExt cx="1368152" cy="1165924"/>
          </a:xfrm>
        </p:grpSpPr>
        <p:sp>
          <p:nvSpPr>
            <p:cNvPr id="113" name="Textfeld 112"/>
            <p:cNvSpPr txBox="1"/>
            <p:nvPr/>
          </p:nvSpPr>
          <p:spPr>
            <a:xfrm>
              <a:off x="827584" y="5071388"/>
              <a:ext cx="957706" cy="36004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de-DE" sz="1000" i="1" dirty="0" smtClean="0">
                  <a:latin typeface="Helvetica Neue"/>
                </a:rPr>
                <a:t>03/14</a:t>
              </a:r>
              <a:r>
                <a:rPr lang="de-DE" sz="1000" dirty="0" smtClean="0">
                  <a:latin typeface="Helvetica Neue"/>
                </a:rPr>
                <a:t/>
              </a:r>
              <a:br>
                <a:rPr lang="de-DE" sz="1000" dirty="0" smtClean="0">
                  <a:latin typeface="Helvetica Neue"/>
                </a:rPr>
              </a:br>
              <a:r>
                <a:rPr lang="de-DE" sz="1000" dirty="0" smtClean="0">
                  <a:latin typeface="Helvetica Neue"/>
                </a:rPr>
                <a:t>JDK 1.8 / 8</a:t>
              </a:r>
              <a:endParaRPr lang="de-DE" sz="1000" dirty="0">
                <a:latin typeface="Helvetica Neue"/>
              </a:endParaRPr>
            </a:p>
          </p:txBody>
        </p:sp>
        <p:sp>
          <p:nvSpPr>
            <p:cNvPr id="114" name="Textfeld 113"/>
            <p:cNvSpPr txBox="1"/>
            <p:nvPr/>
          </p:nvSpPr>
          <p:spPr>
            <a:xfrm>
              <a:off x="827584" y="5445224"/>
              <a:ext cx="1368152" cy="792088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de-DE" sz="900" dirty="0" smtClean="0">
                  <a:latin typeface="Helvetica Neue"/>
                </a:rPr>
                <a:t>Lambdas, Streams, Virtual Extension </a:t>
              </a:r>
              <a:r>
                <a:rPr lang="de-DE" sz="900" dirty="0" err="1" smtClean="0">
                  <a:latin typeface="Helvetica Neue"/>
                </a:rPr>
                <a:t>Methods</a:t>
              </a:r>
              <a:r>
                <a:rPr lang="de-DE" sz="900" dirty="0" smtClean="0">
                  <a:latin typeface="Helvetica Neue"/>
                </a:rPr>
                <a:t>, </a:t>
              </a:r>
              <a:r>
                <a:rPr lang="de-DE" sz="900" dirty="0" err="1" smtClean="0">
                  <a:latin typeface="Helvetica Neue"/>
                </a:rPr>
                <a:t>PermGen</a:t>
              </a:r>
              <a:r>
                <a:rPr lang="de-DE" sz="900" dirty="0" smtClean="0">
                  <a:latin typeface="Helvetica Neue"/>
                </a:rPr>
                <a:t>, Date/Time API, Nashorn</a:t>
              </a:r>
              <a:endParaRPr lang="de-DE" sz="900" dirty="0">
                <a:latin typeface="Helvetica Neue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571980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quarter" idx="13"/>
          </p:nvPr>
        </p:nvSpPr>
        <p:spPr>
          <a:xfrm>
            <a:off x="395536" y="332656"/>
            <a:ext cx="6590506" cy="1053466"/>
          </a:xfrm>
        </p:spPr>
        <p:txBody>
          <a:bodyPr/>
          <a:lstStyle/>
          <a:p>
            <a:pPr marL="0" indent="0">
              <a:buNone/>
            </a:pPr>
            <a:r>
              <a:rPr lang="de-DE" sz="1800" b="1" dirty="0" smtClean="0"/>
              <a:t>„</a:t>
            </a:r>
            <a:r>
              <a:rPr lang="de-DE" sz="1800" b="1" dirty="0"/>
              <a:t>Java SE </a:t>
            </a:r>
            <a:r>
              <a:rPr lang="de-DE" sz="1800" b="1" dirty="0" err="1"/>
              <a:t>major</a:t>
            </a:r>
            <a:r>
              <a:rPr lang="de-DE" sz="1800" b="1" dirty="0"/>
              <a:t> </a:t>
            </a:r>
            <a:r>
              <a:rPr lang="de-DE" sz="1800" b="1" dirty="0" err="1"/>
              <a:t>releases</a:t>
            </a:r>
            <a:r>
              <a:rPr lang="de-DE" sz="1800" b="1" dirty="0"/>
              <a:t> </a:t>
            </a:r>
            <a:r>
              <a:rPr lang="de-DE" sz="1800" b="1" dirty="0" err="1"/>
              <a:t>are</a:t>
            </a:r>
            <a:r>
              <a:rPr lang="de-DE" sz="1800" b="1" dirty="0"/>
              <a:t> </a:t>
            </a:r>
            <a:r>
              <a:rPr lang="de-DE" sz="1800" b="1" dirty="0" err="1"/>
              <a:t>publicly</a:t>
            </a:r>
            <a:r>
              <a:rPr lang="de-DE" sz="1800" b="1" dirty="0"/>
              <a:t> </a:t>
            </a:r>
            <a:r>
              <a:rPr lang="de-DE" sz="1800" b="1" dirty="0" err="1"/>
              <a:t>maintained</a:t>
            </a:r>
            <a:r>
              <a:rPr lang="de-DE" sz="1800" b="1" dirty="0"/>
              <a:t> </a:t>
            </a:r>
            <a:r>
              <a:rPr lang="de-DE" sz="1800" b="1" dirty="0" err="1"/>
              <a:t>for</a:t>
            </a:r>
            <a:r>
              <a:rPr lang="de-DE" sz="1800" b="1" dirty="0"/>
              <a:t> a </a:t>
            </a:r>
            <a:r>
              <a:rPr lang="de-DE" sz="1800" b="1" dirty="0" err="1"/>
              <a:t>minimum</a:t>
            </a:r>
            <a:r>
              <a:rPr lang="de-DE" sz="1800" b="1" dirty="0"/>
              <a:t> </a:t>
            </a:r>
            <a:r>
              <a:rPr lang="de-DE" sz="1800" b="1" dirty="0" err="1"/>
              <a:t>of</a:t>
            </a:r>
            <a:r>
              <a:rPr lang="de-DE" sz="1800" b="1" dirty="0"/>
              <a:t> 3 </a:t>
            </a:r>
            <a:r>
              <a:rPr lang="de-DE" sz="1800" b="1" dirty="0" err="1"/>
              <a:t>years</a:t>
            </a:r>
            <a:r>
              <a:rPr lang="de-DE" sz="1800" b="1" dirty="0"/>
              <a:t> </a:t>
            </a:r>
            <a:r>
              <a:rPr lang="de-DE" sz="1800" b="1" dirty="0" err="1"/>
              <a:t>from</a:t>
            </a:r>
            <a:r>
              <a:rPr lang="de-DE" sz="1800" b="1" dirty="0"/>
              <a:t> </a:t>
            </a:r>
            <a:r>
              <a:rPr lang="de-DE" sz="1800" b="1" dirty="0" err="1"/>
              <a:t>general</a:t>
            </a:r>
            <a:r>
              <a:rPr lang="de-DE" sz="1800" b="1" dirty="0"/>
              <a:t> </a:t>
            </a:r>
            <a:r>
              <a:rPr lang="de-DE" sz="1800" b="1" dirty="0" err="1"/>
              <a:t>availability</a:t>
            </a:r>
            <a:r>
              <a:rPr lang="de-DE" sz="1800" b="1" dirty="0"/>
              <a:t> </a:t>
            </a:r>
            <a:r>
              <a:rPr lang="de-DE" sz="1800" b="1" dirty="0" err="1"/>
              <a:t>date</a:t>
            </a:r>
            <a:r>
              <a:rPr lang="de-DE" sz="1800" b="1" dirty="0"/>
              <a:t> (GA </a:t>
            </a:r>
            <a:r>
              <a:rPr lang="de-DE" sz="1800" b="1" dirty="0" err="1"/>
              <a:t>date</a:t>
            </a:r>
            <a:r>
              <a:rPr lang="de-DE" sz="1800" b="1" dirty="0" smtClean="0"/>
              <a:t>)“ - </a:t>
            </a:r>
            <a:r>
              <a:rPr lang="de-DE" sz="1800" b="1" dirty="0" smtClean="0">
                <a:hlinkClick r:id="rId2"/>
              </a:rPr>
              <a:t>Oracle</a:t>
            </a:r>
            <a:endParaRPr lang="de-DE" sz="1800" b="1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3A9C1C2-BE46-C445-BDD9-8AB7CCD2F82E}" type="slidenum">
              <a:rPr lang="de-DE" smtClean="0"/>
              <a:pPr>
                <a:defRPr/>
              </a:pPr>
              <a:t>6</a:t>
            </a:fld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F6645965-100D-49B6-9064-0AB9F3734612}" type="datetime1">
              <a:rPr lang="de-DE" smtClean="0"/>
              <a:t>27.04.15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Cassini Consulting</a:t>
            </a:r>
            <a:endParaRPr lang="de-DE" dirty="0"/>
          </a:p>
        </p:txBody>
      </p:sp>
      <p:grpSp>
        <p:nvGrpSpPr>
          <p:cNvPr id="59" name="Gruppierung 58"/>
          <p:cNvGrpSpPr/>
          <p:nvPr/>
        </p:nvGrpSpPr>
        <p:grpSpPr>
          <a:xfrm>
            <a:off x="251520" y="1412776"/>
            <a:ext cx="2701290" cy="2807970"/>
            <a:chOff x="3203848" y="4409475"/>
            <a:chExt cx="2701290" cy="2807970"/>
          </a:xfrm>
        </p:grpSpPr>
        <p:cxnSp>
          <p:nvCxnSpPr>
            <p:cNvPr id="18" name="Gerade Verbindung mit Pfeil 17"/>
            <p:cNvCxnSpPr/>
            <p:nvPr/>
          </p:nvCxnSpPr>
          <p:spPr>
            <a:xfrm flipV="1">
              <a:off x="4139952" y="4653136"/>
              <a:ext cx="0" cy="360040"/>
            </a:xfrm>
            <a:prstGeom prst="straightConnector1">
              <a:avLst/>
            </a:prstGeom>
            <a:ln>
              <a:headEnd type="none" w="med" len="sm"/>
              <a:tailEnd type="oval" w="med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51" name="Bild 50" descr="grabstein_01.gi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03848" y="4409475"/>
              <a:ext cx="2701290" cy="2807970"/>
            </a:xfrm>
            <a:prstGeom prst="rect">
              <a:avLst/>
            </a:prstGeom>
          </p:spPr>
        </p:pic>
        <p:grpSp>
          <p:nvGrpSpPr>
            <p:cNvPr id="52" name="Gruppierung 51"/>
            <p:cNvGrpSpPr/>
            <p:nvPr/>
          </p:nvGrpSpPr>
          <p:grpSpPr>
            <a:xfrm rot="20728144">
              <a:off x="4042971" y="5678520"/>
              <a:ext cx="1165257" cy="459446"/>
              <a:chOff x="3864988" y="5703177"/>
              <a:chExt cx="1165257" cy="459446"/>
            </a:xfrm>
          </p:grpSpPr>
          <p:sp>
            <p:nvSpPr>
              <p:cNvPr id="23" name="Textfeld 22"/>
              <p:cNvSpPr txBox="1"/>
              <p:nvPr/>
            </p:nvSpPr>
            <p:spPr>
              <a:xfrm rot="87381">
                <a:off x="3930514" y="5703177"/>
                <a:ext cx="107379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400" b="1" dirty="0" smtClean="0">
                    <a:solidFill>
                      <a:schemeClr val="bg1">
                        <a:lumMod val="85000"/>
                      </a:schemeClr>
                    </a:solidFill>
                    <a:latin typeface="Engravers MT"/>
                    <a:cs typeface="Engravers MT"/>
                  </a:rPr>
                  <a:t>Java 5</a:t>
                </a:r>
                <a:endParaRPr lang="de-DE" sz="1400" b="1" dirty="0">
                  <a:solidFill>
                    <a:schemeClr val="bg1">
                      <a:lumMod val="85000"/>
                    </a:schemeClr>
                  </a:solidFill>
                  <a:latin typeface="Engravers MT"/>
                  <a:cs typeface="Engravers MT"/>
                </a:endParaRPr>
              </a:p>
            </p:txBody>
          </p:sp>
          <p:sp>
            <p:nvSpPr>
              <p:cNvPr id="39" name="Textfeld 38"/>
              <p:cNvSpPr txBox="1"/>
              <p:nvPr/>
            </p:nvSpPr>
            <p:spPr>
              <a:xfrm rot="91856">
                <a:off x="3864988" y="5962568"/>
                <a:ext cx="1165257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700" i="1" dirty="0" smtClean="0">
                    <a:solidFill>
                      <a:schemeClr val="bg1">
                        <a:lumMod val="85000"/>
                      </a:schemeClr>
                    </a:solidFill>
                    <a:latin typeface="Comic Sans MS"/>
                    <a:cs typeface="Comic Sans MS"/>
                  </a:rPr>
                  <a:t>May 2004 – </a:t>
                </a:r>
                <a:r>
                  <a:rPr lang="de-DE" sz="700" i="1" dirty="0" err="1" smtClean="0">
                    <a:solidFill>
                      <a:schemeClr val="bg1">
                        <a:lumMod val="85000"/>
                      </a:schemeClr>
                    </a:solidFill>
                    <a:latin typeface="Comic Sans MS"/>
                    <a:cs typeface="Comic Sans MS"/>
                  </a:rPr>
                  <a:t>Oct</a:t>
                </a:r>
                <a:r>
                  <a:rPr lang="de-DE" sz="700" i="1" dirty="0" smtClean="0">
                    <a:solidFill>
                      <a:schemeClr val="bg1">
                        <a:lumMod val="85000"/>
                      </a:schemeClr>
                    </a:solidFill>
                    <a:latin typeface="Comic Sans MS"/>
                    <a:cs typeface="Comic Sans MS"/>
                  </a:rPr>
                  <a:t> 2009</a:t>
                </a:r>
                <a:endParaRPr lang="de-DE" sz="700" i="1" dirty="0">
                  <a:solidFill>
                    <a:schemeClr val="bg1">
                      <a:lumMod val="85000"/>
                    </a:schemeClr>
                  </a:solidFill>
                  <a:latin typeface="Comic Sans MS"/>
                  <a:cs typeface="Comic Sans MS"/>
                </a:endParaRPr>
              </a:p>
            </p:txBody>
          </p:sp>
        </p:grpSp>
      </p:grpSp>
      <p:grpSp>
        <p:nvGrpSpPr>
          <p:cNvPr id="67" name="Gruppierung 66"/>
          <p:cNvGrpSpPr/>
          <p:nvPr/>
        </p:nvGrpSpPr>
        <p:grpSpPr>
          <a:xfrm>
            <a:off x="3779912" y="1412776"/>
            <a:ext cx="2701290" cy="2807970"/>
            <a:chOff x="3203848" y="4409475"/>
            <a:chExt cx="2701290" cy="2807970"/>
          </a:xfrm>
        </p:grpSpPr>
        <p:cxnSp>
          <p:nvCxnSpPr>
            <p:cNvPr id="68" name="Gerade Verbindung mit Pfeil 67"/>
            <p:cNvCxnSpPr/>
            <p:nvPr/>
          </p:nvCxnSpPr>
          <p:spPr>
            <a:xfrm flipV="1">
              <a:off x="4139952" y="4653136"/>
              <a:ext cx="0" cy="360040"/>
            </a:xfrm>
            <a:prstGeom prst="straightConnector1">
              <a:avLst/>
            </a:prstGeom>
            <a:ln>
              <a:headEnd type="none" w="med" len="sm"/>
              <a:tailEnd type="oval" w="med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69" name="Bild 68" descr="grabstein_01.gi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03848" y="4409475"/>
              <a:ext cx="2701290" cy="2807970"/>
            </a:xfrm>
            <a:prstGeom prst="rect">
              <a:avLst/>
            </a:prstGeom>
          </p:spPr>
        </p:pic>
        <p:grpSp>
          <p:nvGrpSpPr>
            <p:cNvPr id="70" name="Gruppierung 69"/>
            <p:cNvGrpSpPr/>
            <p:nvPr/>
          </p:nvGrpSpPr>
          <p:grpSpPr>
            <a:xfrm rot="20728144">
              <a:off x="4042859" y="5677643"/>
              <a:ext cx="1165257" cy="460338"/>
              <a:chOff x="3864988" y="5702285"/>
              <a:chExt cx="1165257" cy="460338"/>
            </a:xfrm>
          </p:grpSpPr>
          <p:sp>
            <p:nvSpPr>
              <p:cNvPr id="71" name="Textfeld 70"/>
              <p:cNvSpPr txBox="1"/>
              <p:nvPr/>
            </p:nvSpPr>
            <p:spPr>
              <a:xfrm rot="87381">
                <a:off x="3930525" y="5702285"/>
                <a:ext cx="100365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400" b="1" dirty="0" smtClean="0">
                    <a:solidFill>
                      <a:schemeClr val="bg1">
                        <a:lumMod val="85000"/>
                      </a:schemeClr>
                    </a:solidFill>
                    <a:latin typeface="Engravers MT"/>
                    <a:cs typeface="Engravers MT"/>
                  </a:rPr>
                  <a:t>Java 6</a:t>
                </a:r>
                <a:endParaRPr lang="de-DE" sz="1400" b="1" dirty="0">
                  <a:solidFill>
                    <a:schemeClr val="bg1">
                      <a:lumMod val="85000"/>
                    </a:schemeClr>
                  </a:solidFill>
                  <a:latin typeface="Engravers MT"/>
                  <a:cs typeface="Engravers MT"/>
                </a:endParaRPr>
              </a:p>
            </p:txBody>
          </p:sp>
          <p:sp>
            <p:nvSpPr>
              <p:cNvPr id="72" name="Textfeld 71"/>
              <p:cNvSpPr txBox="1"/>
              <p:nvPr/>
            </p:nvSpPr>
            <p:spPr>
              <a:xfrm rot="91856">
                <a:off x="3864988" y="5962568"/>
                <a:ext cx="1165257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700" i="1" dirty="0" err="1" smtClean="0">
                    <a:solidFill>
                      <a:schemeClr val="bg1">
                        <a:lumMod val="85000"/>
                      </a:schemeClr>
                    </a:solidFill>
                    <a:latin typeface="Comic Sans MS"/>
                    <a:cs typeface="Comic Sans MS"/>
                  </a:rPr>
                  <a:t>Dec</a:t>
                </a:r>
                <a:r>
                  <a:rPr lang="de-DE" sz="700" i="1" dirty="0" smtClean="0">
                    <a:solidFill>
                      <a:schemeClr val="bg1">
                        <a:lumMod val="85000"/>
                      </a:schemeClr>
                    </a:solidFill>
                    <a:latin typeface="Comic Sans MS"/>
                    <a:cs typeface="Comic Sans MS"/>
                  </a:rPr>
                  <a:t> 2006 – Feb 2013</a:t>
                </a:r>
                <a:endParaRPr lang="de-DE" sz="700" i="1" dirty="0">
                  <a:solidFill>
                    <a:schemeClr val="bg1">
                      <a:lumMod val="85000"/>
                    </a:schemeClr>
                  </a:solidFill>
                  <a:latin typeface="Comic Sans MS"/>
                  <a:cs typeface="Comic Sans MS"/>
                </a:endParaRPr>
              </a:p>
            </p:txBody>
          </p:sp>
        </p:grpSp>
      </p:grpSp>
      <p:grpSp>
        <p:nvGrpSpPr>
          <p:cNvPr id="73" name="Gruppierung 72"/>
          <p:cNvGrpSpPr/>
          <p:nvPr/>
        </p:nvGrpSpPr>
        <p:grpSpPr>
          <a:xfrm>
            <a:off x="2051720" y="3429000"/>
            <a:ext cx="2701290" cy="2807970"/>
            <a:chOff x="3203848" y="4409475"/>
            <a:chExt cx="2701290" cy="2807970"/>
          </a:xfrm>
        </p:grpSpPr>
        <p:cxnSp>
          <p:nvCxnSpPr>
            <p:cNvPr id="74" name="Gerade Verbindung mit Pfeil 73"/>
            <p:cNvCxnSpPr/>
            <p:nvPr/>
          </p:nvCxnSpPr>
          <p:spPr>
            <a:xfrm flipV="1">
              <a:off x="4139952" y="4653136"/>
              <a:ext cx="0" cy="360040"/>
            </a:xfrm>
            <a:prstGeom prst="straightConnector1">
              <a:avLst/>
            </a:prstGeom>
            <a:ln>
              <a:headEnd type="none" w="med" len="sm"/>
              <a:tailEnd type="oval" w="med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75" name="Bild 74" descr="grabstein_01.gi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03848" y="4409475"/>
              <a:ext cx="2701290" cy="2807970"/>
            </a:xfrm>
            <a:prstGeom prst="rect">
              <a:avLst/>
            </a:prstGeom>
          </p:spPr>
        </p:pic>
        <p:grpSp>
          <p:nvGrpSpPr>
            <p:cNvPr id="76" name="Gruppierung 75"/>
            <p:cNvGrpSpPr/>
            <p:nvPr/>
          </p:nvGrpSpPr>
          <p:grpSpPr>
            <a:xfrm rot="20728144">
              <a:off x="4042859" y="5677643"/>
              <a:ext cx="1165257" cy="460338"/>
              <a:chOff x="3864988" y="5702285"/>
              <a:chExt cx="1165257" cy="460338"/>
            </a:xfrm>
          </p:grpSpPr>
          <p:sp>
            <p:nvSpPr>
              <p:cNvPr id="77" name="Textfeld 76"/>
              <p:cNvSpPr txBox="1"/>
              <p:nvPr/>
            </p:nvSpPr>
            <p:spPr>
              <a:xfrm rot="87381">
                <a:off x="3930525" y="5702285"/>
                <a:ext cx="100365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400" b="1" dirty="0" smtClean="0">
                    <a:solidFill>
                      <a:schemeClr val="bg1">
                        <a:lumMod val="85000"/>
                      </a:schemeClr>
                    </a:solidFill>
                    <a:latin typeface="Engravers MT"/>
                    <a:cs typeface="Engravers MT"/>
                  </a:rPr>
                  <a:t>Java 7</a:t>
                </a:r>
                <a:endParaRPr lang="de-DE" sz="1400" b="1" dirty="0">
                  <a:solidFill>
                    <a:schemeClr val="bg1">
                      <a:lumMod val="85000"/>
                    </a:schemeClr>
                  </a:solidFill>
                  <a:latin typeface="Engravers MT"/>
                  <a:cs typeface="Engravers MT"/>
                </a:endParaRPr>
              </a:p>
            </p:txBody>
          </p:sp>
          <p:sp>
            <p:nvSpPr>
              <p:cNvPr id="78" name="Textfeld 77"/>
              <p:cNvSpPr txBox="1"/>
              <p:nvPr/>
            </p:nvSpPr>
            <p:spPr>
              <a:xfrm rot="91856">
                <a:off x="3864988" y="5962568"/>
                <a:ext cx="1165257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700" i="1" dirty="0" smtClean="0">
                    <a:solidFill>
                      <a:schemeClr val="bg1">
                        <a:lumMod val="85000"/>
                      </a:schemeClr>
                    </a:solidFill>
                    <a:latin typeface="Comic Sans MS"/>
                    <a:cs typeface="Comic Sans MS"/>
                  </a:rPr>
                  <a:t>Jul 2011 – Apr 2015</a:t>
                </a:r>
                <a:endParaRPr lang="de-DE" sz="700" i="1" dirty="0">
                  <a:solidFill>
                    <a:schemeClr val="bg1">
                      <a:lumMod val="85000"/>
                    </a:schemeClr>
                  </a:solidFill>
                  <a:latin typeface="Comic Sans MS"/>
                  <a:cs typeface="Comic Sans MS"/>
                </a:endParaRPr>
              </a:p>
            </p:txBody>
          </p:sp>
        </p:grpSp>
      </p:grpSp>
      <p:grpSp>
        <p:nvGrpSpPr>
          <p:cNvPr id="79" name="Gruppierung 78"/>
          <p:cNvGrpSpPr/>
          <p:nvPr/>
        </p:nvGrpSpPr>
        <p:grpSpPr>
          <a:xfrm>
            <a:off x="5580112" y="3429000"/>
            <a:ext cx="2701290" cy="2807970"/>
            <a:chOff x="3203848" y="4409475"/>
            <a:chExt cx="2701290" cy="2807970"/>
          </a:xfrm>
        </p:grpSpPr>
        <p:cxnSp>
          <p:nvCxnSpPr>
            <p:cNvPr id="80" name="Gerade Verbindung mit Pfeil 79"/>
            <p:cNvCxnSpPr/>
            <p:nvPr/>
          </p:nvCxnSpPr>
          <p:spPr>
            <a:xfrm flipV="1">
              <a:off x="4139952" y="4653136"/>
              <a:ext cx="0" cy="360040"/>
            </a:xfrm>
            <a:prstGeom prst="straightConnector1">
              <a:avLst/>
            </a:prstGeom>
            <a:ln>
              <a:headEnd type="none" w="med" len="sm"/>
              <a:tailEnd type="oval" w="med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81" name="Bild 80" descr="grabstein_01.gi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03848" y="4409475"/>
              <a:ext cx="2701290" cy="2807970"/>
            </a:xfrm>
            <a:prstGeom prst="rect">
              <a:avLst/>
            </a:prstGeom>
          </p:spPr>
        </p:pic>
        <p:grpSp>
          <p:nvGrpSpPr>
            <p:cNvPr id="82" name="Gruppierung 81"/>
            <p:cNvGrpSpPr/>
            <p:nvPr/>
          </p:nvGrpSpPr>
          <p:grpSpPr>
            <a:xfrm rot="20728144">
              <a:off x="4042945" y="5678317"/>
              <a:ext cx="1165257" cy="459653"/>
              <a:chOff x="3864988" y="5702970"/>
              <a:chExt cx="1165257" cy="459653"/>
            </a:xfrm>
          </p:grpSpPr>
          <p:sp>
            <p:nvSpPr>
              <p:cNvPr id="83" name="Textfeld 82"/>
              <p:cNvSpPr txBox="1"/>
              <p:nvPr/>
            </p:nvSpPr>
            <p:spPr>
              <a:xfrm rot="87381">
                <a:off x="3930516" y="5702970"/>
                <a:ext cx="105750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400" b="1" dirty="0" smtClean="0">
                    <a:solidFill>
                      <a:schemeClr val="bg1">
                        <a:lumMod val="85000"/>
                      </a:schemeClr>
                    </a:solidFill>
                    <a:latin typeface="Engravers MT"/>
                    <a:cs typeface="Engravers MT"/>
                  </a:rPr>
                  <a:t>Java 8</a:t>
                </a:r>
                <a:endParaRPr lang="de-DE" sz="1400" b="1" dirty="0">
                  <a:solidFill>
                    <a:schemeClr val="bg1">
                      <a:lumMod val="85000"/>
                    </a:schemeClr>
                  </a:solidFill>
                  <a:latin typeface="Engravers MT"/>
                  <a:cs typeface="Engravers MT"/>
                </a:endParaRPr>
              </a:p>
            </p:txBody>
          </p:sp>
          <p:sp>
            <p:nvSpPr>
              <p:cNvPr id="84" name="Textfeld 83"/>
              <p:cNvSpPr txBox="1"/>
              <p:nvPr/>
            </p:nvSpPr>
            <p:spPr>
              <a:xfrm rot="91856">
                <a:off x="3864988" y="5962568"/>
                <a:ext cx="1165257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700" i="1" dirty="0" smtClean="0">
                    <a:solidFill>
                      <a:schemeClr val="bg1">
                        <a:lumMod val="85000"/>
                      </a:schemeClr>
                    </a:solidFill>
                    <a:latin typeface="Comic Sans MS"/>
                    <a:cs typeface="Comic Sans MS"/>
                  </a:rPr>
                  <a:t>Mar 2014 – Mar 2017</a:t>
                </a:r>
                <a:endParaRPr lang="de-DE" sz="700" i="1" dirty="0">
                  <a:solidFill>
                    <a:schemeClr val="bg1">
                      <a:lumMod val="85000"/>
                    </a:schemeClr>
                  </a:solidFill>
                  <a:latin typeface="Comic Sans MS"/>
                  <a:cs typeface="Comic Sans M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905054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5" name="Text Box 3"/>
          <p:cNvSpPr txBox="1">
            <a:spLocks noChangeArrowheads="1"/>
          </p:cNvSpPr>
          <p:nvPr/>
        </p:nvSpPr>
        <p:spPr bwMode="auto">
          <a:xfrm>
            <a:off x="396874" y="1554163"/>
            <a:ext cx="8377200" cy="431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lIns="450000" anchor="ctr"/>
          <a:lstStyle>
            <a:defPPr>
              <a:defRPr lang="de-DE"/>
            </a:defPPr>
            <a:lvl1pPr eaLnBrk="1" hangingPunct="1">
              <a:spcBef>
                <a:spcPct val="50000"/>
              </a:spcBef>
              <a:defRPr sz="1600" b="1"/>
            </a:lvl1pPr>
            <a:lvl2pPr marL="742950" indent="-285750" eaLnBrk="0" hangingPunct="0">
              <a:defRPr sz="2400"/>
            </a:lvl2pPr>
            <a:lvl3pPr marL="1143000" indent="-228600" eaLnBrk="0" hangingPunct="0">
              <a:defRPr sz="2400"/>
            </a:lvl3pPr>
            <a:lvl4pPr marL="1600200" indent="-228600" eaLnBrk="0" hangingPunct="0">
              <a:defRPr sz="2400"/>
            </a:lvl4pPr>
            <a:lvl5pPr marL="2057400" indent="-228600" eaLnBrk="0" hangingPunct="0">
              <a:defRPr sz="2400"/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/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/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/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/>
            </a:lvl9pPr>
          </a:lstStyle>
          <a:p>
            <a:pPr>
              <a:defRPr/>
            </a:pPr>
            <a:r>
              <a:rPr lang="de-DE" dirty="0" smtClean="0"/>
              <a:t>Es war einmal in Amerika</a:t>
            </a:r>
          </a:p>
        </p:txBody>
      </p:sp>
      <p:sp>
        <p:nvSpPr>
          <p:cNvPr id="93193" name="Text Box 7"/>
          <p:cNvSpPr txBox="1">
            <a:spLocks noChangeArrowheads="1"/>
          </p:cNvSpPr>
          <p:nvPr/>
        </p:nvSpPr>
        <p:spPr bwMode="auto">
          <a:xfrm>
            <a:off x="396874" y="2700338"/>
            <a:ext cx="8377200" cy="431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lIns="450000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de-DE" sz="1600" b="1" dirty="0" smtClean="0"/>
              <a:t>Super 8</a:t>
            </a:r>
          </a:p>
        </p:txBody>
      </p:sp>
      <p:sp>
        <p:nvSpPr>
          <p:cNvPr id="93194" name="Text Box 8"/>
          <p:cNvSpPr txBox="1">
            <a:spLocks noChangeArrowheads="1"/>
          </p:cNvSpPr>
          <p:nvPr/>
        </p:nvSpPr>
        <p:spPr bwMode="auto">
          <a:xfrm>
            <a:off x="396874" y="3273425"/>
            <a:ext cx="8377200" cy="431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lIns="450000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de-DE" sz="1600" b="1" dirty="0" smtClean="0"/>
              <a:t>Moderne Zeiten</a:t>
            </a:r>
          </a:p>
        </p:txBody>
      </p:sp>
      <p:sp>
        <p:nvSpPr>
          <p:cNvPr id="93195" name="Text Box 9"/>
          <p:cNvSpPr txBox="1">
            <a:spLocks noChangeArrowheads="1"/>
          </p:cNvSpPr>
          <p:nvPr/>
        </p:nvSpPr>
        <p:spPr bwMode="auto">
          <a:xfrm>
            <a:off x="396874" y="3846513"/>
            <a:ext cx="8377200" cy="431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lIns="450000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de-DE" sz="1600" b="1" dirty="0" smtClean="0"/>
              <a:t>Aus der Mitte entspringt ein Fluss </a:t>
            </a:r>
          </a:p>
        </p:txBody>
      </p:sp>
      <p:sp>
        <p:nvSpPr>
          <p:cNvPr id="93196" name="Text Box 10"/>
          <p:cNvSpPr txBox="1">
            <a:spLocks noChangeArrowheads="1"/>
          </p:cNvSpPr>
          <p:nvPr/>
        </p:nvSpPr>
        <p:spPr bwMode="auto">
          <a:xfrm>
            <a:off x="396874" y="4419600"/>
            <a:ext cx="8377200" cy="431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lIns="450000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de-DE" sz="1600" b="1" dirty="0" smtClean="0"/>
              <a:t>Und ewig schleichen die Erben</a:t>
            </a:r>
          </a:p>
        </p:txBody>
      </p:sp>
      <p:sp>
        <p:nvSpPr>
          <p:cNvPr id="93197" name="Text Box 11"/>
          <p:cNvSpPr txBox="1">
            <a:spLocks noChangeArrowheads="1"/>
          </p:cNvSpPr>
          <p:nvPr/>
        </p:nvSpPr>
        <p:spPr bwMode="auto">
          <a:xfrm>
            <a:off x="396874" y="4992688"/>
            <a:ext cx="8377200" cy="431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lIns="450000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de-DE" sz="1600" b="1" dirty="0" smtClean="0"/>
              <a:t>Das Beste kommt zum Schluss</a:t>
            </a:r>
          </a:p>
        </p:txBody>
      </p:sp>
      <p:sp>
        <p:nvSpPr>
          <p:cNvPr id="93198" name="Text Box 11"/>
          <p:cNvSpPr txBox="1">
            <a:spLocks noChangeArrowheads="1"/>
          </p:cNvSpPr>
          <p:nvPr/>
        </p:nvSpPr>
        <p:spPr bwMode="auto">
          <a:xfrm>
            <a:off x="396874" y="5565775"/>
            <a:ext cx="8377200" cy="431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lIns="450000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de-DE" sz="1600" b="1" dirty="0" smtClean="0"/>
              <a:t>Bis zum Horizont und noch viel weiter</a:t>
            </a:r>
            <a:endParaRPr lang="de-DE" sz="1600" b="1" dirty="0"/>
          </a:p>
        </p:txBody>
      </p:sp>
      <p:sp>
        <p:nvSpPr>
          <p:cNvPr id="45069" name="Text Box 6"/>
          <p:cNvSpPr txBox="1">
            <a:spLocks noChangeArrowheads="1"/>
          </p:cNvSpPr>
          <p:nvPr/>
        </p:nvSpPr>
        <p:spPr bwMode="auto">
          <a:xfrm>
            <a:off x="396874" y="2127250"/>
            <a:ext cx="8377200" cy="431800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accent1"/>
            </a:solidFill>
            <a:miter lim="800000"/>
            <a:headEnd/>
            <a:tailEnd/>
          </a:ln>
        </p:spPr>
        <p:txBody>
          <a:bodyPr lIns="450000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de-DE" sz="1600" b="1" dirty="0" smtClean="0">
                <a:solidFill>
                  <a:schemeClr val="bg1"/>
                </a:solidFill>
              </a:rPr>
              <a:t>Sieben</a:t>
            </a:r>
            <a:endParaRPr lang="de-DE" sz="1600" b="1" dirty="0">
              <a:solidFill>
                <a:schemeClr val="bg1"/>
              </a:solidFill>
            </a:endParaRPr>
          </a:p>
        </p:txBody>
      </p:sp>
      <p:pic>
        <p:nvPicPr>
          <p:cNvPr id="45070" name="Picture 4" descr="Pfeil_Weiß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775" y="2168052"/>
            <a:ext cx="273050" cy="334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D9E74889-3345-4956-B126-DCF40113DB1E}" type="datetime1">
              <a:rPr lang="de-DE" smtClean="0"/>
              <a:t>27.04.15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Cassini Consulting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3A9C1C2-BE46-C445-BDD9-8AB7CCD2F82E}" type="slidenum">
              <a:rPr lang="de-DE" smtClean="0"/>
              <a:pPr>
                <a:defRPr/>
              </a:pPr>
              <a:t>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621445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Bild 13" descr="bully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03308" y="0"/>
            <a:ext cx="12192002" cy="6858000"/>
          </a:xfrm>
          <a:prstGeom prst="rect">
            <a:avLst/>
          </a:prstGeom>
        </p:spPr>
      </p:pic>
      <p:sp>
        <p:nvSpPr>
          <p:cNvPr id="6" name="Rechteck 5"/>
          <p:cNvSpPr/>
          <p:nvPr/>
        </p:nvSpPr>
        <p:spPr>
          <a:xfrm>
            <a:off x="393700" y="1543050"/>
            <a:ext cx="1979613" cy="1044575"/>
          </a:xfrm>
          <a:prstGeom prst="rect">
            <a:avLst/>
          </a:prstGeom>
          <a:solidFill>
            <a:srgbClr val="60C32F">
              <a:alpha val="75000"/>
            </a:srgbClr>
          </a:solidFill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de-DE" sz="1600" b="1" dirty="0" smtClean="0"/>
              <a:t>„Project </a:t>
            </a:r>
            <a:r>
              <a:rPr lang="de-DE" sz="1600" b="1" dirty="0" err="1" smtClean="0"/>
              <a:t>Coin</a:t>
            </a:r>
            <a:r>
              <a:rPr lang="de-DE" sz="1600" b="1" dirty="0" smtClean="0"/>
              <a:t>“:</a:t>
            </a:r>
            <a:br>
              <a:rPr lang="de-DE" sz="1600" b="1" dirty="0" smtClean="0"/>
            </a:br>
            <a:r>
              <a:rPr lang="de-DE" sz="1600" b="1" dirty="0" err="1" smtClean="0"/>
              <a:t>Syntactic</a:t>
            </a:r>
            <a:r>
              <a:rPr lang="de-DE" sz="1600" b="1" dirty="0" smtClean="0"/>
              <a:t> </a:t>
            </a:r>
            <a:r>
              <a:rPr lang="de-DE" sz="1600" b="1" dirty="0" err="1" smtClean="0"/>
              <a:t>sugar</a:t>
            </a:r>
            <a:endParaRPr lang="de-DE" sz="1600" b="1" dirty="0"/>
          </a:p>
        </p:txBody>
      </p:sp>
      <p:sp>
        <p:nvSpPr>
          <p:cNvPr id="8" name="Rechteck 7"/>
          <p:cNvSpPr/>
          <p:nvPr/>
        </p:nvSpPr>
        <p:spPr>
          <a:xfrm>
            <a:off x="2481263" y="1543050"/>
            <a:ext cx="6291262" cy="1044575"/>
          </a:xfrm>
          <a:prstGeom prst="rect">
            <a:avLst/>
          </a:prstGeom>
          <a:solidFill>
            <a:schemeClr val="bg1">
              <a:lumMod val="95000"/>
              <a:alpha val="7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400" b="1" dirty="0" smtClean="0">
                <a:solidFill>
                  <a:schemeClr val="tx1"/>
                </a:solidFill>
              </a:rPr>
              <a:t>Verbesserungen von Syntax und Handling</a:t>
            </a:r>
            <a:endParaRPr lang="de-DE" sz="1400" b="1" dirty="0">
              <a:solidFill>
                <a:schemeClr val="tx1"/>
              </a:solidFill>
            </a:endParaRPr>
          </a:p>
          <a:p>
            <a:pPr marL="288000" indent="-288000">
              <a:buFont typeface="Arial"/>
              <a:buChar char="•"/>
              <a:defRPr/>
            </a:pPr>
            <a:r>
              <a:rPr lang="de-DE" sz="1400" dirty="0" smtClean="0">
                <a:solidFill>
                  <a:schemeClr val="tx1"/>
                </a:solidFill>
              </a:rPr>
              <a:t>Diamond </a:t>
            </a:r>
            <a:r>
              <a:rPr lang="de-DE" sz="1400" dirty="0" err="1" smtClean="0">
                <a:solidFill>
                  <a:schemeClr val="tx1"/>
                </a:solidFill>
              </a:rPr>
              <a:t>operator</a:t>
            </a:r>
            <a:r>
              <a:rPr lang="de-DE" sz="1400" dirty="0" smtClean="0">
                <a:solidFill>
                  <a:schemeClr val="tx1"/>
                </a:solidFill>
              </a:rPr>
              <a:t>, </a:t>
            </a:r>
            <a:r>
              <a:rPr lang="de-DE" sz="1400" dirty="0" err="1" smtClean="0">
                <a:solidFill>
                  <a:schemeClr val="tx1"/>
                </a:solidFill>
              </a:rPr>
              <a:t>binary</a:t>
            </a:r>
            <a:r>
              <a:rPr lang="de-DE" sz="1400" dirty="0" smtClean="0">
                <a:solidFill>
                  <a:schemeClr val="tx1"/>
                </a:solidFill>
              </a:rPr>
              <a:t> </a:t>
            </a:r>
            <a:r>
              <a:rPr lang="de-DE" sz="1400" dirty="0" err="1" smtClean="0">
                <a:solidFill>
                  <a:schemeClr val="tx1"/>
                </a:solidFill>
              </a:rPr>
              <a:t>literals</a:t>
            </a:r>
            <a:r>
              <a:rPr lang="de-DE" sz="1400" dirty="0" smtClean="0">
                <a:solidFill>
                  <a:schemeClr val="tx1"/>
                </a:solidFill>
              </a:rPr>
              <a:t>, </a:t>
            </a:r>
            <a:r>
              <a:rPr lang="de-DE" sz="1400" dirty="0" err="1" smtClean="0">
                <a:solidFill>
                  <a:schemeClr val="tx1"/>
                </a:solidFill>
              </a:rPr>
              <a:t>underscores</a:t>
            </a:r>
            <a:r>
              <a:rPr lang="de-DE" sz="1400" dirty="0" smtClean="0">
                <a:solidFill>
                  <a:schemeClr val="tx1"/>
                </a:solidFill>
              </a:rPr>
              <a:t> in </a:t>
            </a:r>
            <a:r>
              <a:rPr lang="de-DE" sz="1400" dirty="0" err="1" smtClean="0">
                <a:solidFill>
                  <a:schemeClr val="tx1"/>
                </a:solidFill>
              </a:rPr>
              <a:t>numerics</a:t>
            </a:r>
            <a:r>
              <a:rPr lang="de-DE" sz="1400" dirty="0" smtClean="0">
                <a:solidFill>
                  <a:schemeClr val="tx1"/>
                </a:solidFill>
              </a:rPr>
              <a:t>, Strings in </a:t>
            </a:r>
            <a:r>
              <a:rPr lang="de-DE" sz="1400" dirty="0" err="1" smtClean="0">
                <a:solidFill>
                  <a:schemeClr val="tx1"/>
                </a:solidFill>
              </a:rPr>
              <a:t>switch</a:t>
            </a:r>
            <a:endParaRPr lang="de-DE" sz="1400" dirty="0" smtClean="0">
              <a:solidFill>
                <a:schemeClr val="tx1"/>
              </a:solidFill>
            </a:endParaRPr>
          </a:p>
          <a:p>
            <a:pPr marL="288000" indent="-288000">
              <a:buFont typeface="Arial"/>
              <a:buChar char="•"/>
              <a:defRPr/>
            </a:pPr>
            <a:r>
              <a:rPr lang="de-DE" sz="1400" dirty="0" smtClean="0">
                <a:solidFill>
                  <a:schemeClr val="tx1"/>
                </a:solidFill>
              </a:rPr>
              <a:t>Try-catch </a:t>
            </a:r>
            <a:r>
              <a:rPr lang="de-DE" sz="1400" dirty="0" err="1" smtClean="0">
                <a:solidFill>
                  <a:schemeClr val="tx1"/>
                </a:solidFill>
              </a:rPr>
              <a:t>resource</a:t>
            </a:r>
            <a:r>
              <a:rPr lang="de-DE" sz="1400" dirty="0" smtClean="0">
                <a:solidFill>
                  <a:schemeClr val="tx1"/>
                </a:solidFill>
              </a:rPr>
              <a:t> </a:t>
            </a:r>
            <a:r>
              <a:rPr lang="de-DE" sz="1400" dirty="0" err="1" smtClean="0">
                <a:solidFill>
                  <a:schemeClr val="tx1"/>
                </a:solidFill>
              </a:rPr>
              <a:t>management</a:t>
            </a:r>
            <a:r>
              <a:rPr lang="de-DE" sz="1400" dirty="0" smtClean="0">
                <a:solidFill>
                  <a:schemeClr val="tx1"/>
                </a:solidFill>
              </a:rPr>
              <a:t> (</a:t>
            </a:r>
            <a:r>
              <a:rPr lang="de-DE" sz="1400" dirty="0" err="1" smtClean="0">
                <a:solidFill>
                  <a:schemeClr val="tx1"/>
                </a:solidFill>
              </a:rPr>
              <a:t>Autoclosing</a:t>
            </a:r>
            <a:r>
              <a:rPr lang="de-DE" sz="1400" dirty="0" smtClean="0">
                <a:solidFill>
                  <a:schemeClr val="tx1"/>
                </a:solidFill>
              </a:rPr>
              <a:t> </a:t>
            </a:r>
            <a:r>
              <a:rPr lang="de-DE" sz="1400" dirty="0" err="1" smtClean="0">
                <a:solidFill>
                  <a:schemeClr val="tx1"/>
                </a:solidFill>
              </a:rPr>
              <a:t>resources</a:t>
            </a:r>
            <a:r>
              <a:rPr lang="de-DE" sz="1400" dirty="0" smtClean="0">
                <a:solidFill>
                  <a:schemeClr val="tx1"/>
                </a:solidFill>
              </a:rPr>
              <a:t>)</a:t>
            </a:r>
          </a:p>
          <a:p>
            <a:pPr marL="288000" indent="-288000">
              <a:buFont typeface="Arial"/>
              <a:buChar char="•"/>
              <a:defRPr/>
            </a:pPr>
            <a:r>
              <a:rPr lang="de-DE" sz="1400" dirty="0" err="1" smtClean="0">
                <a:solidFill>
                  <a:schemeClr val="tx1"/>
                </a:solidFill>
              </a:rPr>
              <a:t>Catching</a:t>
            </a:r>
            <a:r>
              <a:rPr lang="de-DE" sz="1400" dirty="0" smtClean="0">
                <a:solidFill>
                  <a:schemeClr val="tx1"/>
                </a:solidFill>
              </a:rPr>
              <a:t> multiple </a:t>
            </a:r>
            <a:r>
              <a:rPr lang="de-DE" sz="1400" dirty="0" err="1" smtClean="0">
                <a:solidFill>
                  <a:schemeClr val="tx1"/>
                </a:solidFill>
              </a:rPr>
              <a:t>exceptions</a:t>
            </a:r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393700" y="4957763"/>
            <a:ext cx="1979613" cy="1042987"/>
          </a:xfrm>
          <a:prstGeom prst="rect">
            <a:avLst/>
          </a:prstGeom>
          <a:solidFill>
            <a:srgbClr val="60C32F">
              <a:alpha val="75000"/>
            </a:srgbClr>
          </a:solidFill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de-DE" sz="1600" b="1" dirty="0" smtClean="0"/>
              <a:t>Sonstiges</a:t>
            </a:r>
            <a:endParaRPr lang="de-DE" sz="1600" b="1" dirty="0"/>
          </a:p>
        </p:txBody>
      </p:sp>
      <p:sp>
        <p:nvSpPr>
          <p:cNvPr id="9" name="Rechteck 8"/>
          <p:cNvSpPr/>
          <p:nvPr/>
        </p:nvSpPr>
        <p:spPr>
          <a:xfrm>
            <a:off x="2481263" y="4957763"/>
            <a:ext cx="6291262" cy="1042987"/>
          </a:xfrm>
          <a:prstGeom prst="rect">
            <a:avLst/>
          </a:prstGeom>
          <a:solidFill>
            <a:schemeClr val="bg1">
              <a:lumMod val="95000"/>
              <a:alpha val="7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 sz="1400" b="1" dirty="0" smtClean="0">
                <a:solidFill>
                  <a:schemeClr val="tx1"/>
                </a:solidFill>
              </a:rPr>
              <a:t>Einige Kleinigkeiten, die das Ökosystem Java verbessern</a:t>
            </a:r>
            <a:endParaRPr lang="de-DE" sz="1400" b="1" dirty="0">
              <a:solidFill>
                <a:schemeClr val="tx1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de-DE" sz="1400" dirty="0" smtClean="0">
                <a:solidFill>
                  <a:schemeClr val="tx1"/>
                </a:solidFill>
              </a:rPr>
              <a:t>Dynamische Sprachen in der JVM: </a:t>
            </a:r>
            <a:r>
              <a:rPr lang="de-DE" sz="1400" dirty="0" err="1" smtClean="0">
                <a:solidFill>
                  <a:schemeClr val="tx1"/>
                </a:solidFill>
              </a:rPr>
              <a:t>JRuby</a:t>
            </a:r>
            <a:r>
              <a:rPr lang="de-DE" sz="1400" dirty="0" smtClean="0">
                <a:solidFill>
                  <a:schemeClr val="tx1"/>
                </a:solidFill>
              </a:rPr>
              <a:t>, Groovy, ...</a:t>
            </a:r>
          </a:p>
          <a:p>
            <a:pPr marL="285750" indent="-285750">
              <a:buFont typeface="Arial"/>
              <a:buChar char="•"/>
            </a:pPr>
            <a:r>
              <a:rPr lang="de-DE" sz="1400" dirty="0" err="1">
                <a:solidFill>
                  <a:schemeClr val="tx1"/>
                </a:solidFill>
              </a:rPr>
              <a:t>Elliptic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Curve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Cryptography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algorithms</a:t>
            </a:r>
            <a:endParaRPr lang="de-DE" sz="1400" dirty="0">
              <a:solidFill>
                <a:schemeClr val="tx1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de-DE" sz="1400" dirty="0" smtClean="0">
                <a:solidFill>
                  <a:schemeClr val="tx1"/>
                </a:solidFill>
              </a:rPr>
              <a:t>G1 </a:t>
            </a:r>
            <a:r>
              <a:rPr lang="de-DE" sz="1400" dirty="0" err="1" smtClean="0">
                <a:solidFill>
                  <a:schemeClr val="tx1"/>
                </a:solidFill>
              </a:rPr>
              <a:t>Garbage</a:t>
            </a:r>
            <a:r>
              <a:rPr lang="de-DE" sz="1400" dirty="0" smtClean="0">
                <a:solidFill>
                  <a:schemeClr val="tx1"/>
                </a:solidFill>
              </a:rPr>
              <a:t> </a:t>
            </a:r>
            <a:r>
              <a:rPr lang="de-DE" sz="1400" dirty="0" err="1" smtClean="0">
                <a:solidFill>
                  <a:schemeClr val="tx1"/>
                </a:solidFill>
              </a:rPr>
              <a:t>Collector</a:t>
            </a:r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12" name="Rechteck 11"/>
          <p:cNvSpPr/>
          <p:nvPr/>
        </p:nvSpPr>
        <p:spPr>
          <a:xfrm>
            <a:off x="393700" y="2681288"/>
            <a:ext cx="1979613" cy="1044575"/>
          </a:xfrm>
          <a:prstGeom prst="rect">
            <a:avLst/>
          </a:prstGeom>
          <a:solidFill>
            <a:srgbClr val="60C32F">
              <a:alpha val="75000"/>
            </a:srgbClr>
          </a:solidFill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de-DE" sz="1600" b="1" dirty="0" err="1" smtClean="0"/>
              <a:t>Concurrency</a:t>
            </a:r>
            <a:endParaRPr lang="de-DE" sz="1600" b="1" dirty="0"/>
          </a:p>
        </p:txBody>
      </p:sp>
      <p:sp>
        <p:nvSpPr>
          <p:cNvPr id="13" name="Rechteck 12"/>
          <p:cNvSpPr/>
          <p:nvPr/>
        </p:nvSpPr>
        <p:spPr>
          <a:xfrm>
            <a:off x="2481263" y="2681288"/>
            <a:ext cx="6291262" cy="1044575"/>
          </a:xfrm>
          <a:prstGeom prst="rect">
            <a:avLst/>
          </a:prstGeom>
          <a:solidFill>
            <a:schemeClr val="bg1">
              <a:lumMod val="95000"/>
              <a:alpha val="7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 sz="1400" b="1" dirty="0" smtClean="0">
                <a:solidFill>
                  <a:schemeClr val="tx1"/>
                </a:solidFill>
              </a:rPr>
              <a:t>Bessere Unterstützung von nebenläufiger Ausführung</a:t>
            </a:r>
            <a:endParaRPr lang="de-DE" sz="1400" b="1" dirty="0">
              <a:solidFill>
                <a:schemeClr val="tx1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de-DE" sz="1400" dirty="0" smtClean="0">
                <a:solidFill>
                  <a:schemeClr val="tx1"/>
                </a:solidFill>
              </a:rPr>
              <a:t>Hin zur besseren Nutzung von Multi-Core-Umgebungen</a:t>
            </a:r>
          </a:p>
          <a:p>
            <a:pPr marL="285750" indent="-285750">
              <a:buFont typeface="Arial"/>
              <a:buChar char="•"/>
            </a:pPr>
            <a:r>
              <a:rPr lang="de-DE" sz="1400" dirty="0" err="1" smtClean="0">
                <a:solidFill>
                  <a:schemeClr val="tx1"/>
                </a:solidFill>
              </a:rPr>
              <a:t>Fork</a:t>
            </a:r>
            <a:r>
              <a:rPr lang="de-DE" sz="1400" dirty="0">
                <a:solidFill>
                  <a:schemeClr val="tx1"/>
                </a:solidFill>
              </a:rPr>
              <a:t>/</a:t>
            </a:r>
            <a:r>
              <a:rPr lang="de-DE" sz="1400" dirty="0" err="1">
                <a:solidFill>
                  <a:schemeClr val="tx1"/>
                </a:solidFill>
              </a:rPr>
              <a:t>Join</a:t>
            </a:r>
            <a:r>
              <a:rPr lang="de-DE" sz="1400" dirty="0">
                <a:solidFill>
                  <a:schemeClr val="tx1"/>
                </a:solidFill>
              </a:rPr>
              <a:t>-Framework</a:t>
            </a:r>
          </a:p>
          <a:p>
            <a:pPr marL="285750" indent="-285750">
              <a:buFont typeface="Arial"/>
              <a:buChar char="•"/>
            </a:pPr>
            <a:r>
              <a:rPr lang="de-DE" sz="1400" dirty="0" smtClean="0">
                <a:solidFill>
                  <a:schemeClr val="tx1"/>
                </a:solidFill>
              </a:rPr>
              <a:t>API sehr </a:t>
            </a:r>
            <a:r>
              <a:rPr lang="de-DE" sz="1400" dirty="0" err="1" smtClean="0">
                <a:solidFill>
                  <a:schemeClr val="tx1"/>
                </a:solidFill>
              </a:rPr>
              <a:t>low</a:t>
            </a:r>
            <a:r>
              <a:rPr lang="de-DE" sz="1400" dirty="0" smtClean="0">
                <a:solidFill>
                  <a:schemeClr val="tx1"/>
                </a:solidFill>
              </a:rPr>
              <a:t>-level, Akzeptanz recht gering</a:t>
            </a:r>
          </a:p>
        </p:txBody>
      </p:sp>
      <p:sp>
        <p:nvSpPr>
          <p:cNvPr id="16" name="Rechteck 15"/>
          <p:cNvSpPr/>
          <p:nvPr/>
        </p:nvSpPr>
        <p:spPr>
          <a:xfrm>
            <a:off x="393700" y="3821113"/>
            <a:ext cx="1979613" cy="1042987"/>
          </a:xfrm>
          <a:prstGeom prst="rect">
            <a:avLst/>
          </a:prstGeom>
          <a:solidFill>
            <a:srgbClr val="60C32F">
              <a:alpha val="75000"/>
            </a:srgbClr>
          </a:solidFill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de-DE" sz="1600" b="1" dirty="0" err="1" smtClean="0"/>
              <a:t>java.nio.file</a:t>
            </a:r>
            <a:endParaRPr lang="de-DE" sz="1600" b="1" dirty="0"/>
          </a:p>
        </p:txBody>
      </p:sp>
      <p:sp>
        <p:nvSpPr>
          <p:cNvPr id="17" name="Rechteck 16"/>
          <p:cNvSpPr/>
          <p:nvPr/>
        </p:nvSpPr>
        <p:spPr>
          <a:xfrm>
            <a:off x="2481263" y="3821113"/>
            <a:ext cx="6291262" cy="1042987"/>
          </a:xfrm>
          <a:prstGeom prst="rect">
            <a:avLst/>
          </a:prstGeom>
          <a:solidFill>
            <a:schemeClr val="bg1">
              <a:lumMod val="95000"/>
              <a:alpha val="7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 sz="1400" b="1" dirty="0" smtClean="0">
                <a:solidFill>
                  <a:schemeClr val="tx1"/>
                </a:solidFill>
              </a:rPr>
              <a:t>Verbessertes Filehandling</a:t>
            </a:r>
            <a:endParaRPr lang="de-DE" sz="1400" b="1" dirty="0">
              <a:solidFill>
                <a:schemeClr val="tx1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de-DE" sz="1400" dirty="0" smtClean="0">
                <a:solidFill>
                  <a:schemeClr val="tx1"/>
                </a:solidFill>
              </a:rPr>
              <a:t>Zugriff auf alle Datei-Attribute, egal welches OS drunter liegt</a:t>
            </a:r>
          </a:p>
          <a:p>
            <a:pPr marL="285750" indent="-285750">
              <a:buFont typeface="Arial"/>
              <a:buChar char="•"/>
            </a:pPr>
            <a:r>
              <a:rPr lang="de-DE" sz="1400" dirty="0" smtClean="0">
                <a:solidFill>
                  <a:schemeClr val="tx1"/>
                </a:solidFill>
              </a:rPr>
              <a:t>Schnellere Dateioperationen</a:t>
            </a:r>
          </a:p>
          <a:p>
            <a:pPr marL="285750" indent="-285750">
              <a:buFont typeface="Arial"/>
              <a:buChar char="•"/>
            </a:pPr>
            <a:r>
              <a:rPr lang="de-DE" sz="1400" dirty="0" smtClean="0">
                <a:solidFill>
                  <a:schemeClr val="tx1"/>
                </a:solidFill>
              </a:rPr>
              <a:t>Deutlich bessere </a:t>
            </a:r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18" name="Titel 1"/>
          <p:cNvSpPr>
            <a:spLocks noGrp="1"/>
          </p:cNvSpPr>
          <p:nvPr>
            <p:ph type="title"/>
          </p:nvPr>
        </p:nvSpPr>
        <p:spPr>
          <a:xfrm>
            <a:off x="287338" y="361427"/>
            <a:ext cx="7764462" cy="792000"/>
          </a:xfrm>
        </p:spPr>
        <p:txBody>
          <a:bodyPr/>
          <a:lstStyle/>
          <a:p>
            <a:r>
              <a:rPr lang="de-DE" dirty="0"/>
              <a:t>Java 7 </a:t>
            </a:r>
            <a:r>
              <a:rPr lang="de-DE" dirty="0" smtClean="0"/>
              <a:t>Highlights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395536" y="404664"/>
            <a:ext cx="8424936" cy="576064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 rtlCol="0">
            <a:noAutofit/>
          </a:bodyPr>
          <a:lstStyle/>
          <a:p>
            <a:r>
              <a:rPr lang="de-DE" sz="2000" dirty="0" smtClean="0">
                <a:latin typeface="Helvetica Neue Medium"/>
                <a:cs typeface="Helvetica Neue Medium"/>
              </a:rPr>
              <a:t>Java 7 Highlights</a:t>
            </a:r>
            <a:endParaRPr lang="de-DE" sz="2000" dirty="0">
              <a:latin typeface="Helvetica Neue Medium"/>
              <a:cs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11396910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Try-</a:t>
            </a:r>
            <a:r>
              <a:rPr lang="de-DE" dirty="0" err="1" smtClean="0"/>
              <a:t>with</a:t>
            </a:r>
            <a:r>
              <a:rPr lang="de-DE" dirty="0" smtClean="0"/>
              <a:t>-</a:t>
            </a:r>
            <a:r>
              <a:rPr lang="de-DE" dirty="0" err="1" smtClean="0"/>
              <a:t>resource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3A9C1C2-BE46-C445-BDD9-8AB7CCD2F82E}" type="slidenum">
              <a:rPr lang="de-DE" smtClean="0"/>
              <a:pPr>
                <a:defRPr/>
              </a:pPr>
              <a:t>9</a:t>
            </a:fld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BD938B8E-0A73-4419-92DB-9FFCC0E1746F}" type="datetime1">
              <a:rPr lang="de-DE" smtClean="0"/>
              <a:t>27.04.15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Cassini Consulting</a:t>
            </a:r>
            <a:endParaRPr lang="de-DE" dirty="0"/>
          </a:p>
        </p:txBody>
      </p:sp>
      <p:sp>
        <p:nvSpPr>
          <p:cNvPr id="12" name="Rechteck 11"/>
          <p:cNvSpPr/>
          <p:nvPr/>
        </p:nvSpPr>
        <p:spPr>
          <a:xfrm>
            <a:off x="393700" y="1556792"/>
            <a:ext cx="4103688" cy="443602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de-DE" sz="1000" i="1" dirty="0" smtClean="0">
                <a:solidFill>
                  <a:schemeClr val="accent1">
                    <a:lumMod val="75000"/>
                  </a:schemeClr>
                </a:solidFill>
                <a:latin typeface="Source Code Pro"/>
                <a:cs typeface="Source Code Pro"/>
              </a:rPr>
              <a:t>/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  <a:latin typeface="Source Code Pro"/>
                <a:cs typeface="Source Code Pro"/>
              </a:rPr>
              <a:t>/ So war's </a:t>
            </a:r>
            <a:r>
              <a:rPr lang="de-DE" sz="1000" i="1" u="sng" dirty="0">
                <a:solidFill>
                  <a:schemeClr val="accent1">
                    <a:lumMod val="75000"/>
                  </a:schemeClr>
                </a:solidFill>
                <a:latin typeface="Source Code Pro"/>
                <a:cs typeface="Source Code Pro"/>
              </a:rPr>
              <a:t>früher</a:t>
            </a:r>
          </a:p>
          <a:p>
            <a:r>
              <a:rPr lang="de-DE" sz="1000" b="1" dirty="0" smtClean="0">
                <a:solidFill>
                  <a:schemeClr val="accent2">
                    <a:lumMod val="75000"/>
                  </a:schemeClr>
                </a:solidFill>
                <a:latin typeface="Source Code Pro"/>
                <a:cs typeface="Source Code Pro"/>
              </a:rPr>
              <a:t>private </a:t>
            </a:r>
            <a:r>
              <a:rPr lang="de-DE" sz="1000" b="1" dirty="0" err="1">
                <a:solidFill>
                  <a:schemeClr val="accent2">
                    <a:lumMod val="75000"/>
                  </a:schemeClr>
                </a:solidFill>
                <a:latin typeface="Source Code Pro"/>
                <a:cs typeface="Source Code Pro"/>
              </a:rPr>
              <a:t>static</a:t>
            </a:r>
            <a:r>
              <a:rPr lang="de-DE" sz="1000" b="1" dirty="0">
                <a:solidFill>
                  <a:schemeClr val="accent2">
                    <a:lumMod val="75000"/>
                  </a:schemeClr>
                </a:solidFill>
                <a:latin typeface="Source Code Pro"/>
                <a:cs typeface="Source Code Pro"/>
              </a:rPr>
              <a:t> </a:t>
            </a:r>
            <a:r>
              <a:rPr lang="de-DE" sz="1000" b="1" dirty="0" err="1">
                <a:solidFill>
                  <a:schemeClr val="accent2">
                    <a:lumMod val="75000"/>
                  </a:schemeClr>
                </a:solidFill>
                <a:latin typeface="Source Code Pro"/>
                <a:cs typeface="Source Code Pro"/>
              </a:rPr>
              <a:t>void</a:t>
            </a:r>
            <a:r>
              <a:rPr lang="de-DE" sz="1000" b="1" dirty="0">
                <a:solidFill>
                  <a:schemeClr val="accent2">
                    <a:lumMod val="75000"/>
                  </a:schemeClr>
                </a:solidFill>
                <a:latin typeface="Source Code Pro"/>
                <a:cs typeface="Source Code Pro"/>
              </a:rPr>
              <a:t> </a:t>
            </a:r>
            <a:r>
              <a:rPr lang="de-DE" sz="1000" dirty="0" err="1">
                <a:solidFill>
                  <a:schemeClr val="tx1"/>
                </a:solidFill>
                <a:latin typeface="Source Code Pro"/>
                <a:cs typeface="Source Code Pro"/>
              </a:rPr>
              <a:t>manualclosing</a:t>
            </a:r>
            <a:r>
              <a:rPr lang="de-DE" sz="1000" dirty="0">
                <a:solidFill>
                  <a:schemeClr val="tx1"/>
                </a:solidFill>
                <a:latin typeface="Source Code Pro"/>
                <a:cs typeface="Source Code Pro"/>
              </a:rPr>
              <a:t>(Path </a:t>
            </a:r>
            <a:r>
              <a:rPr lang="de-DE" sz="1000" dirty="0" err="1">
                <a:solidFill>
                  <a:schemeClr val="tx1"/>
                </a:solidFill>
                <a:latin typeface="Source Code Pro"/>
                <a:cs typeface="Source Code Pro"/>
              </a:rPr>
              <a:t>path</a:t>
            </a:r>
            <a:r>
              <a:rPr lang="de-DE" sz="1000" dirty="0">
                <a:solidFill>
                  <a:schemeClr val="tx1"/>
                </a:solidFill>
                <a:latin typeface="Source Code Pro"/>
                <a:cs typeface="Source Code Pro"/>
              </a:rPr>
              <a:t>) {</a:t>
            </a:r>
          </a:p>
          <a:p>
            <a:endParaRPr lang="de-DE" sz="1000" dirty="0">
              <a:solidFill>
                <a:schemeClr val="tx1"/>
              </a:solidFill>
              <a:latin typeface="Source Code Pro"/>
              <a:cs typeface="Source Code Pro"/>
            </a:endParaRPr>
          </a:p>
          <a:p>
            <a:r>
              <a:rPr lang="de-DE" sz="1000" dirty="0" smtClean="0">
                <a:solidFill>
                  <a:schemeClr val="tx1"/>
                </a:solidFill>
                <a:latin typeface="Source Code Pro"/>
                <a:cs typeface="Source Code Pro"/>
              </a:rPr>
              <a:t>    </a:t>
            </a:r>
            <a:r>
              <a:rPr lang="de-DE" sz="1000" dirty="0" err="1" smtClean="0">
                <a:solidFill>
                  <a:schemeClr val="tx1"/>
                </a:solidFill>
                <a:latin typeface="Source Code Pro"/>
                <a:cs typeface="Source Code Pro"/>
              </a:rPr>
              <a:t>FileOutputStream</a:t>
            </a:r>
            <a:r>
              <a:rPr lang="de-DE" sz="1000" dirty="0" smtClean="0">
                <a:solidFill>
                  <a:schemeClr val="tx1"/>
                </a:solidFill>
                <a:latin typeface="Source Code Pro"/>
                <a:cs typeface="Source Code Pro"/>
              </a:rPr>
              <a:t> </a:t>
            </a:r>
            <a:r>
              <a:rPr lang="de-DE" sz="1000" dirty="0" err="1" smtClean="0">
                <a:solidFill>
                  <a:schemeClr val="tx1"/>
                </a:solidFill>
                <a:latin typeface="Source Code Pro"/>
                <a:cs typeface="Source Code Pro"/>
              </a:rPr>
              <a:t>os</a:t>
            </a:r>
            <a:r>
              <a:rPr lang="de-DE" sz="1000" dirty="0" smtClean="0">
                <a:solidFill>
                  <a:schemeClr val="tx1"/>
                </a:solidFill>
                <a:latin typeface="Source Code Pro"/>
                <a:cs typeface="Source Code Pro"/>
              </a:rPr>
              <a:t> </a:t>
            </a:r>
            <a:r>
              <a:rPr lang="de-DE" sz="1000" dirty="0">
                <a:solidFill>
                  <a:schemeClr val="tx1"/>
                </a:solidFill>
                <a:latin typeface="Source Code Pro"/>
                <a:cs typeface="Source Code Pro"/>
              </a:rPr>
              <a:t>= null;</a:t>
            </a:r>
          </a:p>
          <a:p>
            <a:r>
              <a:rPr lang="de-DE" sz="1000" dirty="0">
                <a:solidFill>
                  <a:schemeClr val="tx1"/>
                </a:solidFill>
                <a:latin typeface="Source Code Pro"/>
                <a:cs typeface="Source Code Pro"/>
              </a:rPr>
              <a:t>		</a:t>
            </a:r>
          </a:p>
          <a:p>
            <a:r>
              <a:rPr lang="en-US" sz="1000" dirty="0" smtClean="0">
                <a:solidFill>
                  <a:schemeClr val="tx1"/>
                </a:solidFill>
                <a:latin typeface="Source Code Pro"/>
                <a:cs typeface="Source Code Pro"/>
              </a:rPr>
              <a:t>    </a:t>
            </a:r>
            <a:r>
              <a:rPr lang="en-US" sz="1000" b="1" dirty="0" smtClean="0">
                <a:solidFill>
                  <a:srgbClr val="992600"/>
                </a:solidFill>
                <a:latin typeface="Source Code Pro"/>
                <a:cs typeface="Source Code Pro"/>
              </a:rPr>
              <a:t>try</a:t>
            </a:r>
            <a:r>
              <a:rPr lang="en-US" sz="1000" dirty="0" smtClean="0">
                <a:solidFill>
                  <a:schemeClr val="tx1"/>
                </a:solidFill>
                <a:latin typeface="Source Code Pro"/>
                <a:cs typeface="Source Code Pro"/>
              </a:rPr>
              <a:t> </a:t>
            </a:r>
            <a:r>
              <a:rPr lang="en-US" sz="1000" dirty="0">
                <a:solidFill>
                  <a:schemeClr val="tx1"/>
                </a:solidFill>
                <a:latin typeface="Source Code Pro"/>
                <a:cs typeface="Source Code Pro"/>
              </a:rPr>
              <a:t>{</a:t>
            </a:r>
          </a:p>
          <a:p>
            <a:r>
              <a:rPr lang="en-US" sz="1000" dirty="0" smtClean="0">
                <a:solidFill>
                  <a:schemeClr val="tx1"/>
                </a:solidFill>
                <a:latin typeface="Source Code Pro"/>
                <a:cs typeface="Source Code Pro"/>
              </a:rPr>
              <a:t>        </a:t>
            </a:r>
            <a:r>
              <a:rPr lang="en-US" sz="1000" dirty="0" err="1" smtClean="0">
                <a:solidFill>
                  <a:schemeClr val="tx1"/>
                </a:solidFill>
                <a:latin typeface="Source Code Pro"/>
                <a:cs typeface="Source Code Pro"/>
              </a:rPr>
              <a:t>os</a:t>
            </a:r>
            <a:r>
              <a:rPr lang="en-US" sz="1000" dirty="0" smtClean="0">
                <a:solidFill>
                  <a:schemeClr val="tx1"/>
                </a:solidFill>
                <a:latin typeface="Source Code Pro"/>
                <a:cs typeface="Source Code Pro"/>
              </a:rPr>
              <a:t> </a:t>
            </a:r>
            <a:r>
              <a:rPr lang="en-US" sz="1000" dirty="0">
                <a:solidFill>
                  <a:schemeClr val="tx1"/>
                </a:solidFill>
                <a:latin typeface="Source Code Pro"/>
                <a:cs typeface="Source Code Pro"/>
              </a:rPr>
              <a:t>= </a:t>
            </a:r>
            <a:r>
              <a:rPr lang="en-US" sz="1000" b="1" dirty="0">
                <a:solidFill>
                  <a:srgbClr val="992600"/>
                </a:solidFill>
                <a:latin typeface="Source Code Pro"/>
                <a:cs typeface="Source Code Pro"/>
              </a:rPr>
              <a:t>new</a:t>
            </a:r>
            <a:r>
              <a:rPr lang="en-US" sz="1000" dirty="0">
                <a:solidFill>
                  <a:srgbClr val="992600"/>
                </a:solidFill>
                <a:latin typeface="Source Code Pro"/>
                <a:cs typeface="Source Code Pro"/>
              </a:rPr>
              <a:t> </a:t>
            </a:r>
            <a:r>
              <a:rPr lang="en-US" sz="1000" dirty="0" err="1">
                <a:solidFill>
                  <a:schemeClr val="tx1"/>
                </a:solidFill>
                <a:latin typeface="Source Code Pro"/>
                <a:cs typeface="Source Code Pro"/>
              </a:rPr>
              <a:t>FileOutputStream</a:t>
            </a:r>
            <a:r>
              <a:rPr lang="en-US" sz="1000" dirty="0">
                <a:solidFill>
                  <a:schemeClr val="tx1"/>
                </a:solidFill>
                <a:latin typeface="Source Code Pro"/>
                <a:cs typeface="Source Code Pro"/>
              </a:rPr>
              <a:t>(</a:t>
            </a:r>
            <a:r>
              <a:rPr lang="en-US" sz="1000" dirty="0" err="1">
                <a:solidFill>
                  <a:schemeClr val="tx1"/>
                </a:solidFill>
                <a:latin typeface="Source Code Pro"/>
                <a:cs typeface="Source Code Pro"/>
              </a:rPr>
              <a:t>path.toFile</a:t>
            </a:r>
            <a:r>
              <a:rPr lang="en-US" sz="1000" dirty="0">
                <a:solidFill>
                  <a:schemeClr val="tx1"/>
                </a:solidFill>
                <a:latin typeface="Source Code Pro"/>
                <a:cs typeface="Source Code Pro"/>
              </a:rPr>
              <a:t>());</a:t>
            </a:r>
          </a:p>
          <a:p>
            <a:r>
              <a:rPr lang="en-US" sz="1000" dirty="0" smtClean="0">
                <a:solidFill>
                  <a:schemeClr val="tx1"/>
                </a:solidFill>
                <a:latin typeface="Source Code Pro"/>
                <a:cs typeface="Source Code Pro"/>
              </a:rPr>
              <a:t>        </a:t>
            </a:r>
            <a:r>
              <a:rPr lang="en-US" sz="1000" dirty="0" err="1" smtClean="0">
                <a:solidFill>
                  <a:schemeClr val="tx1"/>
                </a:solidFill>
                <a:latin typeface="Source Code Pro"/>
                <a:cs typeface="Source Code Pro"/>
              </a:rPr>
              <a:t>os.write</a:t>
            </a:r>
            <a:r>
              <a:rPr lang="en-US" sz="1000" dirty="0">
                <a:solidFill>
                  <a:schemeClr val="tx1"/>
                </a:solidFill>
                <a:latin typeface="Source Code Pro"/>
                <a:cs typeface="Source Code Pro"/>
              </a:rPr>
              <a:t>("Hello World".</a:t>
            </a:r>
            <a:r>
              <a:rPr lang="en-US" sz="1000" dirty="0" err="1">
                <a:solidFill>
                  <a:schemeClr val="tx1"/>
                </a:solidFill>
                <a:latin typeface="Source Code Pro"/>
                <a:cs typeface="Source Code Pro"/>
              </a:rPr>
              <a:t>getBytes</a:t>
            </a:r>
            <a:r>
              <a:rPr lang="en-US" sz="1000" dirty="0">
                <a:solidFill>
                  <a:schemeClr val="tx1"/>
                </a:solidFill>
                <a:latin typeface="Source Code Pro"/>
                <a:cs typeface="Source Code Pro"/>
              </a:rPr>
              <a:t>());</a:t>
            </a:r>
          </a:p>
          <a:p>
            <a:r>
              <a:rPr lang="en-US" sz="1000" dirty="0" smtClean="0">
                <a:solidFill>
                  <a:schemeClr val="tx1"/>
                </a:solidFill>
                <a:latin typeface="Source Code Pro"/>
                <a:cs typeface="Source Code Pro"/>
              </a:rPr>
              <a:t>    } </a:t>
            </a:r>
          </a:p>
          <a:p>
            <a:r>
              <a:rPr lang="en-US" sz="1000" dirty="0">
                <a:solidFill>
                  <a:schemeClr val="tx1"/>
                </a:solidFill>
                <a:latin typeface="Source Code Pro"/>
                <a:cs typeface="Source Code Pro"/>
              </a:rPr>
              <a:t> </a:t>
            </a:r>
            <a:r>
              <a:rPr lang="en-US" sz="1000" dirty="0" smtClean="0">
                <a:solidFill>
                  <a:schemeClr val="tx1"/>
                </a:solidFill>
                <a:latin typeface="Source Code Pro"/>
                <a:cs typeface="Source Code Pro"/>
              </a:rPr>
              <a:t>   </a:t>
            </a:r>
            <a:r>
              <a:rPr lang="en-US" sz="1000" b="1" dirty="0" smtClean="0">
                <a:solidFill>
                  <a:srgbClr val="992600"/>
                </a:solidFill>
                <a:latin typeface="Source Code Pro"/>
                <a:cs typeface="Source Code Pro"/>
              </a:rPr>
              <a:t>catch</a:t>
            </a:r>
            <a:r>
              <a:rPr lang="en-US" sz="1000" dirty="0" smtClean="0">
                <a:solidFill>
                  <a:srgbClr val="992600"/>
                </a:solidFill>
                <a:latin typeface="Source Code Pro"/>
                <a:cs typeface="Source Code Pro"/>
              </a:rPr>
              <a:t> </a:t>
            </a:r>
            <a:r>
              <a:rPr lang="en-US" sz="1000" dirty="0">
                <a:solidFill>
                  <a:schemeClr val="tx1"/>
                </a:solidFill>
                <a:latin typeface="Source Code Pro"/>
                <a:cs typeface="Source Code Pro"/>
              </a:rPr>
              <a:t>(</a:t>
            </a:r>
            <a:r>
              <a:rPr lang="en-US" sz="1000" dirty="0" err="1">
                <a:solidFill>
                  <a:schemeClr val="tx1"/>
                </a:solidFill>
                <a:latin typeface="Source Code Pro"/>
                <a:cs typeface="Source Code Pro"/>
              </a:rPr>
              <a:t>FileNotFoundException</a:t>
            </a:r>
            <a:r>
              <a:rPr lang="en-US" sz="1000" dirty="0">
                <a:solidFill>
                  <a:schemeClr val="tx1"/>
                </a:solidFill>
                <a:latin typeface="Source Code Pro"/>
                <a:cs typeface="Source Code Pro"/>
              </a:rPr>
              <a:t> e) </a:t>
            </a:r>
            <a:r>
              <a:rPr lang="en-US" sz="1000" dirty="0" smtClean="0">
                <a:solidFill>
                  <a:schemeClr val="tx1"/>
                </a:solidFill>
                <a:latin typeface="Source Code Pro"/>
                <a:cs typeface="Source Code Pro"/>
              </a:rPr>
              <a:t>{</a:t>
            </a:r>
          </a:p>
          <a:p>
            <a:r>
              <a:rPr lang="en-US" sz="1000" dirty="0">
                <a:solidFill>
                  <a:schemeClr val="tx1"/>
                </a:solidFill>
                <a:latin typeface="Source Code Pro"/>
                <a:cs typeface="Source Code Pro"/>
              </a:rPr>
              <a:t> </a:t>
            </a:r>
            <a:r>
              <a:rPr lang="en-US" sz="1000" dirty="0" smtClean="0">
                <a:solidFill>
                  <a:schemeClr val="tx1"/>
                </a:solidFill>
                <a:latin typeface="Source Code Pro"/>
                <a:cs typeface="Source Code Pro"/>
              </a:rPr>
              <a:t>       </a:t>
            </a:r>
            <a:r>
              <a:rPr lang="en-US" sz="1000" i="1" dirty="0" smtClean="0">
                <a:solidFill>
                  <a:schemeClr val="accent1">
                    <a:lumMod val="75000"/>
                  </a:schemeClr>
                </a:solidFill>
                <a:latin typeface="Source Code Pro"/>
                <a:cs typeface="Source Code Pro"/>
              </a:rPr>
              <a:t>// </a:t>
            </a:r>
            <a:r>
              <a:rPr lang="en-US" sz="1000" i="1" dirty="0" err="1" smtClean="0">
                <a:solidFill>
                  <a:schemeClr val="accent1">
                    <a:lumMod val="75000"/>
                  </a:schemeClr>
                </a:solidFill>
                <a:latin typeface="Source Code Pro"/>
                <a:cs typeface="Source Code Pro"/>
              </a:rPr>
              <a:t>kommt</a:t>
            </a:r>
            <a:r>
              <a:rPr lang="en-US" sz="1000" i="1" dirty="0" smtClean="0">
                <a:solidFill>
                  <a:schemeClr val="accent1">
                    <a:lumMod val="75000"/>
                  </a:schemeClr>
                </a:solidFill>
                <a:latin typeface="Source Code Pro"/>
                <a:cs typeface="Source Code Pro"/>
              </a:rPr>
              <a:t> </a:t>
            </a:r>
            <a:r>
              <a:rPr lang="en-US" sz="1000" i="1" dirty="0" err="1" smtClean="0">
                <a:solidFill>
                  <a:schemeClr val="accent1">
                    <a:lumMod val="75000"/>
                  </a:schemeClr>
                </a:solidFill>
                <a:latin typeface="Source Code Pro"/>
                <a:cs typeface="Source Code Pro"/>
              </a:rPr>
              <a:t>vom</a:t>
            </a:r>
            <a:r>
              <a:rPr lang="en-US" sz="1000" i="1" dirty="0" smtClean="0">
                <a:solidFill>
                  <a:schemeClr val="accent1">
                    <a:lumMod val="75000"/>
                  </a:schemeClr>
                </a:solidFill>
                <a:latin typeface="Source Code Pro"/>
                <a:cs typeface="Source Code Pro"/>
              </a:rPr>
              <a:t> Stream</a:t>
            </a:r>
            <a:endParaRPr lang="en-US" sz="1000" i="1" dirty="0">
              <a:solidFill>
                <a:schemeClr val="accent1">
                  <a:lumMod val="75000"/>
                </a:schemeClr>
              </a:solidFill>
              <a:latin typeface="Source Code Pro"/>
              <a:cs typeface="Source Code Pro"/>
            </a:endParaRPr>
          </a:p>
          <a:p>
            <a:r>
              <a:rPr lang="en-US" sz="1000" dirty="0" smtClean="0">
                <a:solidFill>
                  <a:schemeClr val="tx1"/>
                </a:solidFill>
                <a:latin typeface="Source Code Pro"/>
                <a:cs typeface="Source Code Pro"/>
              </a:rPr>
              <a:t>        </a:t>
            </a:r>
            <a:r>
              <a:rPr lang="en-US" sz="1000" dirty="0" err="1" smtClean="0">
                <a:solidFill>
                  <a:schemeClr val="tx1"/>
                </a:solidFill>
                <a:latin typeface="Source Code Pro"/>
                <a:cs typeface="Source Code Pro"/>
              </a:rPr>
              <a:t>e.printStackTrace</a:t>
            </a:r>
            <a:r>
              <a:rPr lang="en-US" sz="1000" dirty="0">
                <a:solidFill>
                  <a:schemeClr val="tx1"/>
                </a:solidFill>
                <a:latin typeface="Source Code Pro"/>
                <a:cs typeface="Source Code Pro"/>
              </a:rPr>
              <a:t>();</a:t>
            </a:r>
          </a:p>
          <a:p>
            <a:r>
              <a:rPr lang="en-US" sz="1000" dirty="0" smtClean="0">
                <a:solidFill>
                  <a:schemeClr val="tx1"/>
                </a:solidFill>
                <a:latin typeface="Source Code Pro"/>
                <a:cs typeface="Source Code Pro"/>
              </a:rPr>
              <a:t>    } </a:t>
            </a:r>
          </a:p>
          <a:p>
            <a:r>
              <a:rPr lang="en-US" sz="1000" dirty="0">
                <a:solidFill>
                  <a:schemeClr val="tx1"/>
                </a:solidFill>
                <a:latin typeface="Source Code Pro"/>
                <a:cs typeface="Source Code Pro"/>
              </a:rPr>
              <a:t> </a:t>
            </a:r>
            <a:r>
              <a:rPr lang="en-US" sz="1000" dirty="0" smtClean="0">
                <a:solidFill>
                  <a:schemeClr val="tx1"/>
                </a:solidFill>
                <a:latin typeface="Source Code Pro"/>
                <a:cs typeface="Source Code Pro"/>
              </a:rPr>
              <a:t>   </a:t>
            </a:r>
            <a:r>
              <a:rPr lang="en-US" sz="1000" b="1" dirty="0" smtClean="0">
                <a:solidFill>
                  <a:srgbClr val="992600"/>
                </a:solidFill>
                <a:latin typeface="Source Code Pro"/>
                <a:cs typeface="Source Code Pro"/>
              </a:rPr>
              <a:t>catch</a:t>
            </a:r>
            <a:r>
              <a:rPr lang="en-US" sz="1000" dirty="0" smtClean="0">
                <a:solidFill>
                  <a:srgbClr val="992600"/>
                </a:solidFill>
                <a:latin typeface="Source Code Pro"/>
                <a:cs typeface="Source Code Pro"/>
              </a:rPr>
              <a:t> </a:t>
            </a:r>
            <a:r>
              <a:rPr lang="en-US" sz="1000" dirty="0">
                <a:solidFill>
                  <a:schemeClr val="tx1"/>
                </a:solidFill>
                <a:latin typeface="Source Code Pro"/>
                <a:cs typeface="Source Code Pro"/>
              </a:rPr>
              <a:t>(</a:t>
            </a:r>
            <a:r>
              <a:rPr lang="en-US" sz="1000" dirty="0" err="1">
                <a:solidFill>
                  <a:schemeClr val="tx1"/>
                </a:solidFill>
                <a:latin typeface="Source Code Pro"/>
                <a:cs typeface="Source Code Pro"/>
              </a:rPr>
              <a:t>IOException</a:t>
            </a:r>
            <a:r>
              <a:rPr lang="en-US" sz="1000" dirty="0">
                <a:solidFill>
                  <a:schemeClr val="tx1"/>
                </a:solidFill>
                <a:latin typeface="Source Code Pro"/>
                <a:cs typeface="Source Code Pro"/>
              </a:rPr>
              <a:t> e) </a:t>
            </a:r>
            <a:r>
              <a:rPr lang="en-US" sz="1000" dirty="0" smtClean="0">
                <a:solidFill>
                  <a:schemeClr val="tx1"/>
                </a:solidFill>
                <a:latin typeface="Source Code Pro"/>
                <a:cs typeface="Source Code Pro"/>
              </a:rPr>
              <a:t>{</a:t>
            </a:r>
          </a:p>
          <a:p>
            <a:r>
              <a:rPr lang="en-US" sz="1000" dirty="0">
                <a:solidFill>
                  <a:schemeClr val="tx1"/>
                </a:solidFill>
                <a:latin typeface="Source Code Pro"/>
                <a:cs typeface="Source Code Pro"/>
              </a:rPr>
              <a:t> </a:t>
            </a:r>
            <a:r>
              <a:rPr lang="en-US" sz="1000" dirty="0" smtClean="0">
                <a:solidFill>
                  <a:schemeClr val="tx1"/>
                </a:solidFill>
                <a:latin typeface="Source Code Pro"/>
                <a:cs typeface="Source Code Pro"/>
              </a:rPr>
              <a:t>       </a:t>
            </a:r>
            <a:r>
              <a:rPr lang="en-US" sz="1000" i="1" dirty="0" smtClean="0">
                <a:solidFill>
                  <a:srgbClr val="489223"/>
                </a:solidFill>
                <a:latin typeface="Source Code Pro"/>
                <a:cs typeface="Source Code Pro"/>
              </a:rPr>
              <a:t>// Stream </a:t>
            </a:r>
            <a:r>
              <a:rPr lang="en-US" sz="1000" i="1" dirty="0" err="1" smtClean="0">
                <a:solidFill>
                  <a:srgbClr val="489223"/>
                </a:solidFill>
                <a:latin typeface="Source Code Pro"/>
                <a:cs typeface="Source Code Pro"/>
              </a:rPr>
              <a:t>oder</a:t>
            </a:r>
            <a:r>
              <a:rPr lang="en-US" sz="1000" i="1" dirty="0" smtClean="0">
                <a:solidFill>
                  <a:srgbClr val="489223"/>
                </a:solidFill>
                <a:latin typeface="Source Code Pro"/>
                <a:cs typeface="Source Code Pro"/>
              </a:rPr>
              <a:t> write?</a:t>
            </a:r>
            <a:endParaRPr lang="en-US" sz="1000" i="1" dirty="0">
              <a:solidFill>
                <a:srgbClr val="489223"/>
              </a:solidFill>
              <a:latin typeface="Source Code Pro"/>
              <a:cs typeface="Source Code Pro"/>
            </a:endParaRPr>
          </a:p>
          <a:p>
            <a:r>
              <a:rPr lang="en-US" sz="1000" dirty="0" smtClean="0">
                <a:solidFill>
                  <a:schemeClr val="tx1"/>
                </a:solidFill>
                <a:latin typeface="Source Code Pro"/>
                <a:cs typeface="Source Code Pro"/>
              </a:rPr>
              <a:t>        </a:t>
            </a:r>
            <a:r>
              <a:rPr lang="en-US" sz="1000" dirty="0" err="1" smtClean="0">
                <a:solidFill>
                  <a:schemeClr val="tx1"/>
                </a:solidFill>
                <a:latin typeface="Source Code Pro"/>
                <a:cs typeface="Source Code Pro"/>
              </a:rPr>
              <a:t>e.printStackTrace</a:t>
            </a:r>
            <a:r>
              <a:rPr lang="en-US" sz="1000" dirty="0">
                <a:solidFill>
                  <a:schemeClr val="tx1"/>
                </a:solidFill>
                <a:latin typeface="Source Code Pro"/>
                <a:cs typeface="Source Code Pro"/>
              </a:rPr>
              <a:t>();</a:t>
            </a:r>
          </a:p>
          <a:p>
            <a:r>
              <a:rPr lang="en-US" sz="1000" dirty="0" smtClean="0">
                <a:solidFill>
                  <a:schemeClr val="tx1"/>
                </a:solidFill>
                <a:latin typeface="Source Code Pro"/>
                <a:cs typeface="Source Code Pro"/>
              </a:rPr>
              <a:t>    } </a:t>
            </a:r>
          </a:p>
          <a:p>
            <a:r>
              <a:rPr lang="en-US" sz="1000" dirty="0">
                <a:solidFill>
                  <a:schemeClr val="tx1"/>
                </a:solidFill>
                <a:latin typeface="Source Code Pro"/>
                <a:cs typeface="Source Code Pro"/>
              </a:rPr>
              <a:t> </a:t>
            </a:r>
            <a:r>
              <a:rPr lang="en-US" sz="1000" dirty="0" smtClean="0">
                <a:solidFill>
                  <a:schemeClr val="tx1"/>
                </a:solidFill>
                <a:latin typeface="Source Code Pro"/>
                <a:cs typeface="Source Code Pro"/>
              </a:rPr>
              <a:t>   </a:t>
            </a:r>
            <a:r>
              <a:rPr lang="en-US" sz="1000" b="1" dirty="0" smtClean="0">
                <a:solidFill>
                  <a:srgbClr val="992600"/>
                </a:solidFill>
                <a:latin typeface="Source Code Pro"/>
                <a:cs typeface="Source Code Pro"/>
              </a:rPr>
              <a:t>finally</a:t>
            </a:r>
            <a:r>
              <a:rPr lang="en-US" sz="1000" dirty="0" smtClean="0">
                <a:solidFill>
                  <a:srgbClr val="992600"/>
                </a:solidFill>
                <a:latin typeface="Source Code Pro"/>
                <a:cs typeface="Source Code Pro"/>
              </a:rPr>
              <a:t> </a:t>
            </a:r>
            <a:r>
              <a:rPr lang="en-US" sz="1000" dirty="0">
                <a:solidFill>
                  <a:schemeClr val="tx1"/>
                </a:solidFill>
                <a:latin typeface="Source Code Pro"/>
                <a:cs typeface="Source Code Pro"/>
              </a:rPr>
              <a:t>{</a:t>
            </a:r>
          </a:p>
          <a:p>
            <a:r>
              <a:rPr lang="en-US" sz="1000" dirty="0" smtClean="0">
                <a:solidFill>
                  <a:schemeClr val="tx1"/>
                </a:solidFill>
                <a:latin typeface="Source Code Pro"/>
                <a:cs typeface="Source Code Pro"/>
              </a:rPr>
              <a:t>        </a:t>
            </a:r>
            <a:r>
              <a:rPr lang="en-US" sz="1000" b="1" dirty="0" smtClean="0">
                <a:solidFill>
                  <a:srgbClr val="992600"/>
                </a:solidFill>
                <a:latin typeface="Source Code Pro"/>
                <a:cs typeface="Source Code Pro"/>
              </a:rPr>
              <a:t>try</a:t>
            </a:r>
            <a:r>
              <a:rPr lang="en-US" sz="1000" dirty="0" smtClean="0">
                <a:solidFill>
                  <a:srgbClr val="992600"/>
                </a:solidFill>
                <a:latin typeface="Source Code Pro"/>
                <a:cs typeface="Source Code Pro"/>
              </a:rPr>
              <a:t> </a:t>
            </a:r>
            <a:r>
              <a:rPr lang="en-US" sz="1000" dirty="0">
                <a:solidFill>
                  <a:schemeClr val="tx1"/>
                </a:solidFill>
                <a:latin typeface="Source Code Pro"/>
                <a:cs typeface="Source Code Pro"/>
              </a:rPr>
              <a:t>{</a:t>
            </a:r>
          </a:p>
          <a:p>
            <a:r>
              <a:rPr lang="en-US" sz="1000" dirty="0" smtClean="0">
                <a:solidFill>
                  <a:schemeClr val="tx1"/>
                </a:solidFill>
                <a:latin typeface="Source Code Pro"/>
                <a:cs typeface="Source Code Pro"/>
              </a:rPr>
              <a:t>            </a:t>
            </a:r>
            <a:r>
              <a:rPr lang="en-US" sz="1000" b="1" dirty="0" smtClean="0">
                <a:solidFill>
                  <a:srgbClr val="992600"/>
                </a:solidFill>
                <a:latin typeface="Source Code Pro"/>
                <a:cs typeface="Source Code Pro"/>
              </a:rPr>
              <a:t>if</a:t>
            </a:r>
            <a:r>
              <a:rPr lang="en-US" sz="1000" dirty="0">
                <a:solidFill>
                  <a:schemeClr val="tx1"/>
                </a:solidFill>
                <a:latin typeface="Source Code Pro"/>
                <a:cs typeface="Source Code Pro"/>
              </a:rPr>
              <a:t>( </a:t>
            </a:r>
            <a:r>
              <a:rPr lang="en-US" sz="1000" dirty="0" err="1" smtClean="0">
                <a:solidFill>
                  <a:schemeClr val="tx1"/>
                </a:solidFill>
                <a:latin typeface="Source Code Pro"/>
                <a:cs typeface="Source Code Pro"/>
              </a:rPr>
              <a:t>os</a:t>
            </a:r>
            <a:r>
              <a:rPr lang="en-US" sz="1000" dirty="0" smtClean="0">
                <a:solidFill>
                  <a:schemeClr val="tx1"/>
                </a:solidFill>
                <a:latin typeface="Source Code Pro"/>
                <a:cs typeface="Source Code Pro"/>
              </a:rPr>
              <a:t> </a:t>
            </a:r>
            <a:r>
              <a:rPr lang="en-US" sz="1000" dirty="0">
                <a:solidFill>
                  <a:schemeClr val="tx1"/>
                </a:solidFill>
                <a:latin typeface="Source Code Pro"/>
                <a:cs typeface="Source Code Pro"/>
              </a:rPr>
              <a:t>!= </a:t>
            </a:r>
            <a:r>
              <a:rPr lang="en-US" sz="1000" b="1" dirty="0">
                <a:solidFill>
                  <a:srgbClr val="992600"/>
                </a:solidFill>
                <a:latin typeface="Source Code Pro"/>
                <a:cs typeface="Source Code Pro"/>
              </a:rPr>
              <a:t>null</a:t>
            </a:r>
            <a:r>
              <a:rPr lang="en-US" sz="1000" dirty="0">
                <a:solidFill>
                  <a:srgbClr val="992600"/>
                </a:solidFill>
                <a:latin typeface="Source Code Pro"/>
                <a:cs typeface="Source Code Pro"/>
              </a:rPr>
              <a:t> </a:t>
            </a:r>
            <a:r>
              <a:rPr lang="en-US" sz="1000" dirty="0">
                <a:solidFill>
                  <a:schemeClr val="tx1"/>
                </a:solidFill>
                <a:latin typeface="Source Code Pro"/>
                <a:cs typeface="Source Code Pro"/>
              </a:rPr>
              <a:t>) {</a:t>
            </a:r>
          </a:p>
          <a:p>
            <a:r>
              <a:rPr lang="en-US" sz="1000" dirty="0" smtClean="0">
                <a:solidFill>
                  <a:schemeClr val="tx1"/>
                </a:solidFill>
                <a:latin typeface="Source Code Pro"/>
                <a:cs typeface="Source Code Pro"/>
              </a:rPr>
              <a:t>                </a:t>
            </a:r>
            <a:r>
              <a:rPr lang="en-US" sz="1000" dirty="0" err="1" smtClean="0">
                <a:solidFill>
                  <a:schemeClr val="tx1"/>
                </a:solidFill>
                <a:latin typeface="Source Code Pro"/>
                <a:cs typeface="Source Code Pro"/>
              </a:rPr>
              <a:t>os.close</a:t>
            </a:r>
            <a:r>
              <a:rPr lang="en-US" sz="1000" dirty="0">
                <a:solidFill>
                  <a:schemeClr val="tx1"/>
                </a:solidFill>
                <a:latin typeface="Source Code Pro"/>
                <a:cs typeface="Source Code Pro"/>
              </a:rPr>
              <a:t>();</a:t>
            </a:r>
          </a:p>
          <a:p>
            <a:r>
              <a:rPr lang="en-US" sz="1000" dirty="0" smtClean="0">
                <a:solidFill>
                  <a:schemeClr val="tx1"/>
                </a:solidFill>
                <a:latin typeface="Source Code Pro"/>
                <a:cs typeface="Source Code Pro"/>
              </a:rPr>
              <a:t>            }</a:t>
            </a:r>
            <a:endParaRPr lang="en-US" sz="1000" dirty="0">
              <a:solidFill>
                <a:schemeClr val="tx1"/>
              </a:solidFill>
              <a:latin typeface="Source Code Pro"/>
              <a:cs typeface="Source Code Pro"/>
            </a:endParaRPr>
          </a:p>
          <a:p>
            <a:r>
              <a:rPr lang="en-US" sz="1000" dirty="0" smtClean="0">
                <a:solidFill>
                  <a:schemeClr val="tx1"/>
                </a:solidFill>
                <a:latin typeface="Source Code Pro"/>
                <a:cs typeface="Source Code Pro"/>
              </a:rPr>
              <a:t>        } </a:t>
            </a:r>
            <a:r>
              <a:rPr lang="en-US" sz="1000" b="1" dirty="0">
                <a:solidFill>
                  <a:srgbClr val="992600"/>
                </a:solidFill>
                <a:latin typeface="Source Code Pro"/>
                <a:cs typeface="Source Code Pro"/>
              </a:rPr>
              <a:t>catch</a:t>
            </a:r>
            <a:r>
              <a:rPr lang="en-US" sz="1000" dirty="0">
                <a:solidFill>
                  <a:srgbClr val="992600"/>
                </a:solidFill>
                <a:latin typeface="Source Code Pro"/>
                <a:cs typeface="Source Code Pro"/>
              </a:rPr>
              <a:t> </a:t>
            </a:r>
            <a:r>
              <a:rPr lang="en-US" sz="1000" dirty="0">
                <a:solidFill>
                  <a:schemeClr val="tx1"/>
                </a:solidFill>
                <a:latin typeface="Source Code Pro"/>
                <a:cs typeface="Source Code Pro"/>
              </a:rPr>
              <a:t>(</a:t>
            </a:r>
            <a:r>
              <a:rPr lang="en-US" sz="1000" dirty="0" err="1">
                <a:solidFill>
                  <a:schemeClr val="tx1"/>
                </a:solidFill>
                <a:latin typeface="Source Code Pro"/>
                <a:cs typeface="Source Code Pro"/>
              </a:rPr>
              <a:t>IOException</a:t>
            </a:r>
            <a:r>
              <a:rPr lang="en-US" sz="1000" dirty="0">
                <a:solidFill>
                  <a:schemeClr val="tx1"/>
                </a:solidFill>
                <a:latin typeface="Source Code Pro"/>
                <a:cs typeface="Source Code Pro"/>
              </a:rPr>
              <a:t> e) </a:t>
            </a:r>
            <a:r>
              <a:rPr lang="en-US" sz="1000" dirty="0" smtClean="0">
                <a:solidFill>
                  <a:schemeClr val="tx1"/>
                </a:solidFill>
                <a:latin typeface="Source Code Pro"/>
                <a:cs typeface="Source Code Pro"/>
              </a:rPr>
              <a:t>{</a:t>
            </a:r>
          </a:p>
          <a:p>
            <a:r>
              <a:rPr lang="en-US" sz="1000" dirty="0" smtClean="0">
                <a:solidFill>
                  <a:schemeClr val="tx1"/>
                </a:solidFill>
                <a:latin typeface="Source Code Pro"/>
                <a:cs typeface="Source Code Pro"/>
              </a:rPr>
              <a:t>            </a:t>
            </a:r>
            <a:r>
              <a:rPr lang="en-US" sz="1000" i="1" dirty="0" smtClean="0">
                <a:solidFill>
                  <a:srgbClr val="489223"/>
                </a:solidFill>
                <a:latin typeface="Source Code Pro"/>
                <a:cs typeface="Source Code Pro"/>
              </a:rPr>
              <a:t>// close </a:t>
            </a:r>
            <a:r>
              <a:rPr lang="en-US" sz="1000" i="1" dirty="0" err="1" smtClean="0">
                <a:solidFill>
                  <a:srgbClr val="489223"/>
                </a:solidFill>
                <a:latin typeface="Source Code Pro"/>
                <a:cs typeface="Source Code Pro"/>
              </a:rPr>
              <a:t>kaputt</a:t>
            </a:r>
            <a:endParaRPr lang="en-US" sz="1000" i="1" dirty="0">
              <a:solidFill>
                <a:srgbClr val="489223"/>
              </a:solidFill>
              <a:latin typeface="Source Code Pro"/>
              <a:cs typeface="Source Code Pro"/>
            </a:endParaRPr>
          </a:p>
          <a:p>
            <a:r>
              <a:rPr lang="en-US" sz="1000" dirty="0" smtClean="0">
                <a:solidFill>
                  <a:schemeClr val="tx1"/>
                </a:solidFill>
                <a:latin typeface="Source Code Pro"/>
                <a:cs typeface="Source Code Pro"/>
              </a:rPr>
              <a:t>            </a:t>
            </a:r>
            <a:r>
              <a:rPr lang="en-US" sz="1000" dirty="0" err="1" smtClean="0">
                <a:solidFill>
                  <a:schemeClr val="tx1"/>
                </a:solidFill>
                <a:latin typeface="Source Code Pro"/>
                <a:cs typeface="Source Code Pro"/>
              </a:rPr>
              <a:t>e.printStackTrace</a:t>
            </a:r>
            <a:r>
              <a:rPr lang="en-US" sz="1000" dirty="0">
                <a:solidFill>
                  <a:schemeClr val="tx1"/>
                </a:solidFill>
                <a:latin typeface="Source Code Pro"/>
                <a:cs typeface="Source Code Pro"/>
              </a:rPr>
              <a:t>();</a:t>
            </a:r>
          </a:p>
          <a:p>
            <a:r>
              <a:rPr lang="en-US" sz="1000" dirty="0" smtClean="0">
                <a:solidFill>
                  <a:schemeClr val="tx1"/>
                </a:solidFill>
                <a:latin typeface="Source Code Pro"/>
                <a:cs typeface="Source Code Pro"/>
              </a:rPr>
              <a:t>        }</a:t>
            </a:r>
            <a:endParaRPr lang="en-US" sz="1000" dirty="0">
              <a:solidFill>
                <a:schemeClr val="tx1"/>
              </a:solidFill>
              <a:latin typeface="Source Code Pro"/>
              <a:cs typeface="Source Code Pro"/>
            </a:endParaRPr>
          </a:p>
          <a:p>
            <a:r>
              <a:rPr lang="en-US" sz="1000" dirty="0" smtClean="0">
                <a:solidFill>
                  <a:schemeClr val="tx1"/>
                </a:solidFill>
                <a:latin typeface="Source Code Pro"/>
                <a:cs typeface="Source Code Pro"/>
              </a:rPr>
              <a:t>    }</a:t>
            </a:r>
            <a:endParaRPr lang="en-US" sz="1000" dirty="0">
              <a:solidFill>
                <a:schemeClr val="tx1"/>
              </a:solidFill>
              <a:latin typeface="Source Code Pro"/>
              <a:cs typeface="Source Code Pro"/>
            </a:endParaRPr>
          </a:p>
          <a:p>
            <a:r>
              <a:rPr lang="en-US" sz="1000" dirty="0">
                <a:solidFill>
                  <a:schemeClr val="tx1"/>
                </a:solidFill>
                <a:latin typeface="Source Code Pro"/>
                <a:cs typeface="Source Code Pro"/>
              </a:rPr>
              <a:t>		</a:t>
            </a:r>
          </a:p>
          <a:p>
            <a:r>
              <a:rPr lang="en-US" sz="1000" dirty="0" smtClean="0">
                <a:solidFill>
                  <a:schemeClr val="tx1"/>
                </a:solidFill>
                <a:latin typeface="Source Code Pro"/>
                <a:cs typeface="Source Code Pro"/>
              </a:rPr>
              <a:t>}</a:t>
            </a:r>
            <a:endParaRPr lang="de-DE" sz="1000" dirty="0">
              <a:solidFill>
                <a:schemeClr val="tx1"/>
              </a:solidFill>
              <a:latin typeface="Source Code Pro"/>
              <a:cs typeface="Source Code Pro"/>
            </a:endParaRPr>
          </a:p>
        </p:txBody>
      </p:sp>
      <p:sp>
        <p:nvSpPr>
          <p:cNvPr id="14" name="Rechteck 13"/>
          <p:cNvSpPr/>
          <p:nvPr/>
        </p:nvSpPr>
        <p:spPr>
          <a:xfrm>
            <a:off x="4679950" y="1556792"/>
            <a:ext cx="4103688" cy="443602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de-DE" sz="1000" i="1" dirty="0" smtClean="0">
                <a:solidFill>
                  <a:srgbClr val="489223"/>
                </a:solidFill>
                <a:latin typeface="Source Code Pro"/>
                <a:cs typeface="Source Code Pro"/>
              </a:rPr>
              <a:t>// so </a:t>
            </a:r>
            <a:r>
              <a:rPr lang="de-DE" sz="1000" i="1" dirty="0" smtClean="0">
                <a:solidFill>
                  <a:srgbClr val="489223"/>
                </a:solidFill>
                <a:latin typeface="Source Code Pro"/>
                <a:cs typeface="Source Code Pro"/>
              </a:rPr>
              <a:t>ist es heute (na ja, als Beispiel)</a:t>
            </a:r>
          </a:p>
          <a:p>
            <a:r>
              <a:rPr lang="de-DE" sz="1000" b="1" dirty="0" smtClean="0">
                <a:solidFill>
                  <a:schemeClr val="accent2">
                    <a:lumMod val="75000"/>
                  </a:schemeClr>
                </a:solidFill>
                <a:latin typeface="Source Code Pro"/>
                <a:cs typeface="Source Code Pro"/>
              </a:rPr>
              <a:t>private </a:t>
            </a:r>
            <a:r>
              <a:rPr lang="de-DE" sz="1000" b="1" dirty="0" err="1">
                <a:solidFill>
                  <a:schemeClr val="accent2">
                    <a:lumMod val="75000"/>
                  </a:schemeClr>
                </a:solidFill>
                <a:latin typeface="Source Code Pro"/>
                <a:cs typeface="Source Code Pro"/>
              </a:rPr>
              <a:t>static</a:t>
            </a:r>
            <a:r>
              <a:rPr lang="de-DE" sz="1000" b="1" dirty="0">
                <a:solidFill>
                  <a:schemeClr val="accent2">
                    <a:lumMod val="75000"/>
                  </a:schemeClr>
                </a:solidFill>
                <a:latin typeface="Source Code Pro"/>
                <a:cs typeface="Source Code Pro"/>
              </a:rPr>
              <a:t> </a:t>
            </a:r>
            <a:r>
              <a:rPr lang="de-DE" sz="1000" b="1" dirty="0" err="1">
                <a:solidFill>
                  <a:schemeClr val="accent2">
                    <a:lumMod val="75000"/>
                  </a:schemeClr>
                </a:solidFill>
                <a:latin typeface="Source Code Pro"/>
                <a:cs typeface="Source Code Pro"/>
              </a:rPr>
              <a:t>void</a:t>
            </a:r>
            <a:r>
              <a:rPr lang="de-DE" sz="1000" b="1" dirty="0">
                <a:solidFill>
                  <a:schemeClr val="accent2">
                    <a:lumMod val="75000"/>
                  </a:schemeClr>
                </a:solidFill>
                <a:latin typeface="Source Code Pro"/>
                <a:cs typeface="Source Code Pro"/>
              </a:rPr>
              <a:t> </a:t>
            </a:r>
            <a:r>
              <a:rPr lang="de-DE" sz="1000" dirty="0" err="1">
                <a:solidFill>
                  <a:schemeClr val="tx1"/>
                </a:solidFill>
                <a:latin typeface="Source Code Pro"/>
                <a:cs typeface="Source Code Pro"/>
              </a:rPr>
              <a:t>autoclosing</a:t>
            </a:r>
            <a:r>
              <a:rPr lang="de-DE" sz="1000" dirty="0">
                <a:solidFill>
                  <a:schemeClr val="tx1"/>
                </a:solidFill>
                <a:latin typeface="Source Code Pro"/>
                <a:cs typeface="Source Code Pro"/>
              </a:rPr>
              <a:t>(Path </a:t>
            </a:r>
            <a:r>
              <a:rPr lang="de-DE" sz="1000" dirty="0" err="1">
                <a:solidFill>
                  <a:schemeClr val="tx1"/>
                </a:solidFill>
                <a:latin typeface="Source Code Pro"/>
                <a:cs typeface="Source Code Pro"/>
              </a:rPr>
              <a:t>path</a:t>
            </a:r>
            <a:r>
              <a:rPr lang="de-DE" sz="1000" dirty="0">
                <a:solidFill>
                  <a:schemeClr val="tx1"/>
                </a:solidFill>
                <a:latin typeface="Source Code Pro"/>
                <a:cs typeface="Source Code Pro"/>
              </a:rPr>
              <a:t>) {</a:t>
            </a:r>
          </a:p>
          <a:p>
            <a:r>
              <a:rPr lang="de-DE" sz="1000" dirty="0">
                <a:solidFill>
                  <a:schemeClr val="tx1"/>
                </a:solidFill>
                <a:latin typeface="Source Code Pro"/>
                <a:cs typeface="Source Code Pro"/>
              </a:rPr>
              <a:t>		</a:t>
            </a:r>
          </a:p>
          <a:p>
            <a:r>
              <a:rPr lang="de-DE" sz="1000" dirty="0" smtClean="0">
                <a:solidFill>
                  <a:schemeClr val="tx1"/>
                </a:solidFill>
                <a:latin typeface="Source Code Pro"/>
                <a:cs typeface="Source Code Pro"/>
              </a:rPr>
              <a:t>    </a:t>
            </a:r>
            <a:r>
              <a:rPr lang="de-DE" sz="1000" b="1" dirty="0" err="1" smtClean="0">
                <a:solidFill>
                  <a:srgbClr val="992600"/>
                </a:solidFill>
                <a:latin typeface="Source Code Pro"/>
                <a:cs typeface="Source Code Pro"/>
              </a:rPr>
              <a:t>try</a:t>
            </a:r>
            <a:r>
              <a:rPr lang="de-DE" sz="1000" dirty="0" smtClean="0">
                <a:solidFill>
                  <a:srgbClr val="992600"/>
                </a:solidFill>
                <a:latin typeface="Source Code Pro"/>
                <a:cs typeface="Source Code Pro"/>
              </a:rPr>
              <a:t> </a:t>
            </a:r>
            <a:r>
              <a:rPr lang="de-DE" sz="1000" dirty="0">
                <a:solidFill>
                  <a:schemeClr val="tx1"/>
                </a:solidFill>
                <a:latin typeface="Source Code Pro"/>
                <a:cs typeface="Source Code Pro"/>
              </a:rPr>
              <a:t>( </a:t>
            </a:r>
            <a:r>
              <a:rPr lang="de-DE" sz="1000" dirty="0" err="1">
                <a:solidFill>
                  <a:schemeClr val="tx1"/>
                </a:solidFill>
                <a:latin typeface="Source Code Pro"/>
                <a:cs typeface="Source Code Pro"/>
              </a:rPr>
              <a:t>FileOutputStream</a:t>
            </a:r>
            <a:r>
              <a:rPr lang="de-DE" sz="1000" dirty="0">
                <a:solidFill>
                  <a:schemeClr val="tx1"/>
                </a:solidFill>
                <a:latin typeface="Source Code Pro"/>
                <a:cs typeface="Source Code Pro"/>
              </a:rPr>
              <a:t> </a:t>
            </a:r>
            <a:r>
              <a:rPr lang="de-DE" sz="1000" dirty="0" err="1" smtClean="0">
                <a:solidFill>
                  <a:schemeClr val="tx1"/>
                </a:solidFill>
                <a:latin typeface="Source Code Pro"/>
                <a:cs typeface="Source Code Pro"/>
              </a:rPr>
              <a:t>os</a:t>
            </a:r>
            <a:r>
              <a:rPr lang="de-DE" sz="1000" dirty="0" smtClean="0">
                <a:solidFill>
                  <a:schemeClr val="tx1"/>
                </a:solidFill>
                <a:latin typeface="Source Code Pro"/>
                <a:cs typeface="Source Code Pro"/>
              </a:rPr>
              <a:t> = </a:t>
            </a:r>
            <a:r>
              <a:rPr lang="de-DE" sz="1000" b="1" dirty="0" err="1" smtClean="0">
                <a:solidFill>
                  <a:srgbClr val="992600"/>
                </a:solidFill>
                <a:latin typeface="Source Code Pro"/>
                <a:cs typeface="Source Code Pro"/>
              </a:rPr>
              <a:t>new</a:t>
            </a:r>
            <a:endParaRPr lang="de-DE" sz="1000" b="1" dirty="0" smtClean="0">
              <a:solidFill>
                <a:srgbClr val="992600"/>
              </a:solidFill>
              <a:latin typeface="Source Code Pro"/>
              <a:cs typeface="Source Code Pro"/>
            </a:endParaRPr>
          </a:p>
          <a:p>
            <a:r>
              <a:rPr lang="de-DE" sz="1000" dirty="0">
                <a:solidFill>
                  <a:schemeClr val="tx1"/>
                </a:solidFill>
                <a:latin typeface="Source Code Pro"/>
                <a:cs typeface="Source Code Pro"/>
              </a:rPr>
              <a:t> </a:t>
            </a:r>
            <a:r>
              <a:rPr lang="de-DE" sz="1000" dirty="0" smtClean="0">
                <a:solidFill>
                  <a:schemeClr val="tx1"/>
                </a:solidFill>
                <a:latin typeface="Source Code Pro"/>
                <a:cs typeface="Source Code Pro"/>
              </a:rPr>
              <a:t>       </a:t>
            </a:r>
            <a:r>
              <a:rPr lang="de-DE" sz="1000" dirty="0" err="1" smtClean="0">
                <a:solidFill>
                  <a:schemeClr val="tx1"/>
                </a:solidFill>
                <a:latin typeface="Source Code Pro"/>
                <a:cs typeface="Source Code Pro"/>
              </a:rPr>
              <a:t>FileOutputStream</a:t>
            </a:r>
            <a:r>
              <a:rPr lang="de-DE" sz="1000" dirty="0">
                <a:solidFill>
                  <a:schemeClr val="tx1"/>
                </a:solidFill>
                <a:latin typeface="Source Code Pro"/>
                <a:cs typeface="Source Code Pro"/>
              </a:rPr>
              <a:t>(</a:t>
            </a:r>
            <a:r>
              <a:rPr lang="de-DE" sz="1000" dirty="0" err="1">
                <a:solidFill>
                  <a:schemeClr val="tx1"/>
                </a:solidFill>
                <a:latin typeface="Source Code Pro"/>
                <a:cs typeface="Source Code Pro"/>
              </a:rPr>
              <a:t>path.toFile</a:t>
            </a:r>
            <a:r>
              <a:rPr lang="de-DE" sz="1000" dirty="0">
                <a:solidFill>
                  <a:schemeClr val="tx1"/>
                </a:solidFill>
                <a:latin typeface="Source Code Pro"/>
                <a:cs typeface="Source Code Pro"/>
              </a:rPr>
              <a:t>()) ) </a:t>
            </a:r>
            <a:endParaRPr lang="de-DE" sz="1000" dirty="0" smtClean="0">
              <a:solidFill>
                <a:schemeClr val="tx1"/>
              </a:solidFill>
              <a:latin typeface="Source Code Pro"/>
              <a:cs typeface="Source Code Pro"/>
            </a:endParaRPr>
          </a:p>
          <a:p>
            <a:r>
              <a:rPr lang="de-DE" sz="1000" dirty="0">
                <a:solidFill>
                  <a:schemeClr val="tx1"/>
                </a:solidFill>
                <a:latin typeface="Source Code Pro"/>
                <a:cs typeface="Source Code Pro"/>
              </a:rPr>
              <a:t> </a:t>
            </a:r>
            <a:r>
              <a:rPr lang="de-DE" sz="1000" dirty="0" smtClean="0">
                <a:solidFill>
                  <a:schemeClr val="tx1"/>
                </a:solidFill>
                <a:latin typeface="Source Code Pro"/>
                <a:cs typeface="Source Code Pro"/>
              </a:rPr>
              <a:t>   {</a:t>
            </a:r>
            <a:endParaRPr lang="de-DE" sz="1000" dirty="0">
              <a:solidFill>
                <a:schemeClr val="tx1"/>
              </a:solidFill>
              <a:latin typeface="Source Code Pro"/>
              <a:cs typeface="Source Code Pro"/>
            </a:endParaRPr>
          </a:p>
          <a:p>
            <a:r>
              <a:rPr lang="de-DE" sz="1000" dirty="0">
                <a:solidFill>
                  <a:schemeClr val="tx1"/>
                </a:solidFill>
                <a:latin typeface="Source Code Pro"/>
                <a:cs typeface="Source Code Pro"/>
              </a:rPr>
              <a:t> </a:t>
            </a:r>
            <a:r>
              <a:rPr lang="de-DE" sz="1000" dirty="0" smtClean="0">
                <a:solidFill>
                  <a:schemeClr val="tx1"/>
                </a:solidFill>
                <a:latin typeface="Source Code Pro"/>
                <a:cs typeface="Source Code Pro"/>
              </a:rPr>
              <a:t>       </a:t>
            </a:r>
            <a:r>
              <a:rPr lang="de-DE" sz="1000" dirty="0" err="1" smtClean="0">
                <a:solidFill>
                  <a:schemeClr val="tx1"/>
                </a:solidFill>
                <a:latin typeface="Source Code Pro"/>
                <a:cs typeface="Source Code Pro"/>
              </a:rPr>
              <a:t>os.write</a:t>
            </a:r>
            <a:r>
              <a:rPr lang="de-DE" sz="1000" dirty="0">
                <a:solidFill>
                  <a:schemeClr val="tx1"/>
                </a:solidFill>
                <a:latin typeface="Source Code Pro"/>
                <a:cs typeface="Source Code Pro"/>
              </a:rPr>
              <a:t>("</a:t>
            </a:r>
            <a:r>
              <a:rPr lang="de-DE" sz="1000" dirty="0" err="1">
                <a:solidFill>
                  <a:schemeClr val="tx1"/>
                </a:solidFill>
                <a:latin typeface="Source Code Pro"/>
                <a:cs typeface="Source Code Pro"/>
              </a:rPr>
              <a:t>Hello</a:t>
            </a:r>
            <a:r>
              <a:rPr lang="de-DE" sz="1000" dirty="0">
                <a:solidFill>
                  <a:schemeClr val="tx1"/>
                </a:solidFill>
                <a:latin typeface="Source Code Pro"/>
                <a:cs typeface="Source Code Pro"/>
              </a:rPr>
              <a:t> World".</a:t>
            </a:r>
            <a:r>
              <a:rPr lang="de-DE" sz="1000" dirty="0" err="1">
                <a:solidFill>
                  <a:schemeClr val="tx1"/>
                </a:solidFill>
                <a:latin typeface="Source Code Pro"/>
                <a:cs typeface="Source Code Pro"/>
              </a:rPr>
              <a:t>getBytes</a:t>
            </a:r>
            <a:r>
              <a:rPr lang="de-DE" sz="1000" dirty="0">
                <a:solidFill>
                  <a:schemeClr val="tx1"/>
                </a:solidFill>
                <a:latin typeface="Source Code Pro"/>
                <a:cs typeface="Source Code Pro"/>
              </a:rPr>
              <a:t>());</a:t>
            </a:r>
          </a:p>
          <a:p>
            <a:r>
              <a:rPr lang="de-DE" sz="1000" dirty="0" smtClean="0">
                <a:solidFill>
                  <a:schemeClr val="tx1"/>
                </a:solidFill>
                <a:latin typeface="Source Code Pro"/>
                <a:cs typeface="Source Code Pro"/>
              </a:rPr>
              <a:t>    }</a:t>
            </a:r>
            <a:endParaRPr lang="de-DE" sz="1000" dirty="0">
              <a:solidFill>
                <a:schemeClr val="tx1"/>
              </a:solidFill>
              <a:latin typeface="Source Code Pro"/>
              <a:cs typeface="Source Code Pro"/>
            </a:endParaRPr>
          </a:p>
          <a:p>
            <a:r>
              <a:rPr lang="de-DE" sz="1000" dirty="0" smtClean="0">
                <a:solidFill>
                  <a:schemeClr val="tx1"/>
                </a:solidFill>
                <a:latin typeface="Source Code Pro"/>
                <a:cs typeface="Source Code Pro"/>
              </a:rPr>
              <a:t>    </a:t>
            </a:r>
            <a:r>
              <a:rPr lang="de-DE" sz="1000" b="1" dirty="0" smtClean="0">
                <a:solidFill>
                  <a:srgbClr val="992600"/>
                </a:solidFill>
                <a:latin typeface="Source Code Pro"/>
                <a:cs typeface="Source Code Pro"/>
              </a:rPr>
              <a:t>catch</a:t>
            </a:r>
            <a:r>
              <a:rPr lang="de-DE" sz="1000" dirty="0" smtClean="0">
                <a:solidFill>
                  <a:srgbClr val="992600"/>
                </a:solidFill>
                <a:latin typeface="Source Code Pro"/>
                <a:cs typeface="Source Code Pro"/>
              </a:rPr>
              <a:t> </a:t>
            </a:r>
            <a:r>
              <a:rPr lang="de-DE" sz="1000" dirty="0">
                <a:solidFill>
                  <a:schemeClr val="tx1"/>
                </a:solidFill>
                <a:latin typeface="Source Code Pro"/>
                <a:cs typeface="Source Code Pro"/>
              </a:rPr>
              <a:t>(</a:t>
            </a:r>
            <a:r>
              <a:rPr lang="de-DE" sz="1000" dirty="0" err="1">
                <a:solidFill>
                  <a:schemeClr val="tx1"/>
                </a:solidFill>
                <a:latin typeface="Source Code Pro"/>
                <a:cs typeface="Source Code Pro"/>
              </a:rPr>
              <a:t>IOException</a:t>
            </a:r>
            <a:r>
              <a:rPr lang="de-DE" sz="1000" dirty="0">
                <a:solidFill>
                  <a:schemeClr val="tx1"/>
                </a:solidFill>
                <a:latin typeface="Source Code Pro"/>
                <a:cs typeface="Source Code Pro"/>
              </a:rPr>
              <a:t> </a:t>
            </a:r>
            <a:r>
              <a:rPr lang="de-DE" sz="1000" dirty="0" err="1">
                <a:solidFill>
                  <a:schemeClr val="tx1"/>
                </a:solidFill>
                <a:latin typeface="Source Code Pro"/>
                <a:cs typeface="Source Code Pro"/>
              </a:rPr>
              <a:t>e</a:t>
            </a:r>
            <a:r>
              <a:rPr lang="de-DE" sz="1000" dirty="0">
                <a:solidFill>
                  <a:schemeClr val="tx1"/>
                </a:solidFill>
                <a:latin typeface="Source Code Pro"/>
                <a:cs typeface="Source Code Pro"/>
              </a:rPr>
              <a:t>) {</a:t>
            </a:r>
          </a:p>
          <a:p>
            <a:r>
              <a:rPr lang="de-DE" sz="1000" dirty="0">
                <a:solidFill>
                  <a:schemeClr val="tx1"/>
                </a:solidFill>
                <a:latin typeface="Source Code Pro"/>
                <a:cs typeface="Source Code Pro"/>
              </a:rPr>
              <a:t> </a:t>
            </a:r>
            <a:r>
              <a:rPr lang="de-DE" sz="1000" dirty="0" smtClean="0">
                <a:solidFill>
                  <a:schemeClr val="tx1"/>
                </a:solidFill>
                <a:latin typeface="Source Code Pro"/>
                <a:cs typeface="Source Code Pro"/>
              </a:rPr>
              <a:t>       </a:t>
            </a:r>
            <a:r>
              <a:rPr lang="de-DE" sz="1000" i="1" dirty="0" smtClean="0">
                <a:solidFill>
                  <a:srgbClr val="489223"/>
                </a:solidFill>
                <a:latin typeface="Source Code Pro"/>
                <a:cs typeface="Source Code Pro"/>
              </a:rPr>
              <a:t>// die kommt vom </a:t>
            </a:r>
            <a:r>
              <a:rPr lang="de-DE" sz="1000" i="1" dirty="0" err="1" smtClean="0">
                <a:solidFill>
                  <a:srgbClr val="489223"/>
                </a:solidFill>
                <a:latin typeface="Source Code Pro"/>
                <a:cs typeface="Source Code Pro"/>
              </a:rPr>
              <a:t>write</a:t>
            </a:r>
            <a:endParaRPr lang="de-DE" sz="1000" i="1" dirty="0" smtClean="0">
              <a:solidFill>
                <a:srgbClr val="489223"/>
              </a:solidFill>
              <a:latin typeface="Source Code Pro"/>
              <a:cs typeface="Source Code Pro"/>
            </a:endParaRPr>
          </a:p>
          <a:p>
            <a:r>
              <a:rPr lang="de-DE" sz="1000" dirty="0" smtClean="0">
                <a:solidFill>
                  <a:schemeClr val="tx1"/>
                </a:solidFill>
                <a:latin typeface="Source Code Pro"/>
                <a:cs typeface="Source Code Pro"/>
              </a:rPr>
              <a:t>        </a:t>
            </a:r>
            <a:r>
              <a:rPr lang="de-DE" sz="1000" dirty="0" err="1" smtClean="0">
                <a:solidFill>
                  <a:schemeClr val="tx1"/>
                </a:solidFill>
                <a:latin typeface="Source Code Pro"/>
                <a:cs typeface="Source Code Pro"/>
              </a:rPr>
              <a:t>e.printStackTrace</a:t>
            </a:r>
            <a:r>
              <a:rPr lang="de-DE" sz="1000" dirty="0">
                <a:solidFill>
                  <a:schemeClr val="tx1"/>
                </a:solidFill>
                <a:latin typeface="Source Code Pro"/>
                <a:cs typeface="Source Code Pro"/>
              </a:rPr>
              <a:t>();</a:t>
            </a:r>
          </a:p>
          <a:p>
            <a:r>
              <a:rPr lang="de-DE" sz="1000" dirty="0" smtClean="0">
                <a:solidFill>
                  <a:schemeClr val="tx1"/>
                </a:solidFill>
                <a:latin typeface="Source Code Pro"/>
                <a:cs typeface="Source Code Pro"/>
              </a:rPr>
              <a:t>    }</a:t>
            </a:r>
            <a:endParaRPr lang="de-DE" sz="1000" dirty="0">
              <a:solidFill>
                <a:schemeClr val="tx1"/>
              </a:solidFill>
              <a:latin typeface="Source Code Pro"/>
              <a:cs typeface="Source Code Pro"/>
            </a:endParaRPr>
          </a:p>
          <a:p>
            <a:endParaRPr lang="de-DE" sz="1000" dirty="0" smtClean="0">
              <a:solidFill>
                <a:schemeClr val="tx1"/>
              </a:solidFill>
              <a:latin typeface="Source Code Pro"/>
              <a:cs typeface="Source Code Pro"/>
            </a:endParaRPr>
          </a:p>
          <a:p>
            <a:r>
              <a:rPr lang="de-DE" sz="1000" dirty="0" smtClean="0">
                <a:solidFill>
                  <a:schemeClr val="tx1"/>
                </a:solidFill>
                <a:latin typeface="Source Code Pro"/>
                <a:cs typeface="Source Code Pro"/>
              </a:rPr>
              <a:t>}</a:t>
            </a:r>
          </a:p>
          <a:p>
            <a:endParaRPr lang="de-DE" sz="1000" dirty="0">
              <a:solidFill>
                <a:schemeClr val="tx1"/>
              </a:solidFill>
              <a:latin typeface="Source Code Pro"/>
              <a:cs typeface="Source Code Pro"/>
            </a:endParaRPr>
          </a:p>
          <a:p>
            <a:r>
              <a:rPr lang="de-DE" sz="1000" i="1" dirty="0" smtClean="0">
                <a:solidFill>
                  <a:schemeClr val="accent1">
                    <a:lumMod val="75000"/>
                  </a:schemeClr>
                </a:solidFill>
                <a:latin typeface="Source Code Pro"/>
                <a:cs typeface="Source Code Pro"/>
              </a:rPr>
              <a:t>// eigentlich ja so</a:t>
            </a:r>
          </a:p>
          <a:p>
            <a:r>
              <a:rPr lang="de-DE" sz="1000" b="1" dirty="0">
                <a:solidFill>
                  <a:schemeClr val="accent2">
                    <a:lumMod val="75000"/>
                  </a:schemeClr>
                </a:solidFill>
                <a:latin typeface="Source Code Pro"/>
                <a:cs typeface="Source Code Pro"/>
              </a:rPr>
              <a:t>private </a:t>
            </a:r>
            <a:r>
              <a:rPr lang="de-DE" sz="1000" b="1" dirty="0" err="1">
                <a:solidFill>
                  <a:schemeClr val="accent2">
                    <a:lumMod val="75000"/>
                  </a:schemeClr>
                </a:solidFill>
                <a:latin typeface="Source Code Pro"/>
                <a:cs typeface="Source Code Pro"/>
              </a:rPr>
              <a:t>static</a:t>
            </a:r>
            <a:r>
              <a:rPr lang="de-DE" sz="1000" b="1" dirty="0">
                <a:solidFill>
                  <a:schemeClr val="accent2">
                    <a:lumMod val="75000"/>
                  </a:schemeClr>
                </a:solidFill>
                <a:latin typeface="Source Code Pro"/>
                <a:cs typeface="Source Code Pro"/>
              </a:rPr>
              <a:t> </a:t>
            </a:r>
            <a:r>
              <a:rPr lang="de-DE" sz="1000" b="1" dirty="0" err="1">
                <a:solidFill>
                  <a:schemeClr val="accent2">
                    <a:lumMod val="75000"/>
                  </a:schemeClr>
                </a:solidFill>
                <a:latin typeface="Source Code Pro"/>
                <a:cs typeface="Source Code Pro"/>
              </a:rPr>
              <a:t>void</a:t>
            </a:r>
            <a:r>
              <a:rPr lang="de-DE" sz="1000" b="1" dirty="0">
                <a:solidFill>
                  <a:schemeClr val="accent2">
                    <a:lumMod val="75000"/>
                  </a:schemeClr>
                </a:solidFill>
                <a:latin typeface="Source Code Pro"/>
                <a:cs typeface="Source Code Pro"/>
              </a:rPr>
              <a:t> </a:t>
            </a:r>
            <a:r>
              <a:rPr lang="de-DE" sz="1000" dirty="0" err="1" smtClean="0">
                <a:solidFill>
                  <a:schemeClr val="tx1"/>
                </a:solidFill>
                <a:latin typeface="Source Code Pro"/>
                <a:cs typeface="Source Code Pro"/>
              </a:rPr>
              <a:t>fielWrite</a:t>
            </a:r>
            <a:r>
              <a:rPr lang="de-DE" sz="1000" dirty="0" smtClean="0">
                <a:solidFill>
                  <a:schemeClr val="tx1"/>
                </a:solidFill>
                <a:latin typeface="Source Code Pro"/>
                <a:cs typeface="Source Code Pro"/>
              </a:rPr>
              <a:t>(</a:t>
            </a:r>
            <a:r>
              <a:rPr lang="de-DE" sz="1000" dirty="0">
                <a:solidFill>
                  <a:schemeClr val="tx1"/>
                </a:solidFill>
                <a:latin typeface="Source Code Pro"/>
                <a:cs typeface="Source Code Pro"/>
              </a:rPr>
              <a:t>Path </a:t>
            </a:r>
            <a:r>
              <a:rPr lang="de-DE" sz="1000" dirty="0" err="1">
                <a:solidFill>
                  <a:schemeClr val="tx1"/>
                </a:solidFill>
                <a:latin typeface="Source Code Pro"/>
                <a:cs typeface="Source Code Pro"/>
              </a:rPr>
              <a:t>path</a:t>
            </a:r>
            <a:r>
              <a:rPr lang="de-DE" sz="1000" dirty="0">
                <a:solidFill>
                  <a:schemeClr val="tx1"/>
                </a:solidFill>
                <a:latin typeface="Source Code Pro"/>
                <a:cs typeface="Source Code Pro"/>
              </a:rPr>
              <a:t>) {</a:t>
            </a:r>
          </a:p>
          <a:p>
            <a:r>
              <a:rPr lang="de-DE" sz="1000" dirty="0">
                <a:solidFill>
                  <a:schemeClr val="tx1"/>
                </a:solidFill>
                <a:latin typeface="Source Code Pro"/>
                <a:cs typeface="Source Code Pro"/>
              </a:rPr>
              <a:t>		</a:t>
            </a:r>
          </a:p>
          <a:p>
            <a:r>
              <a:rPr lang="de-DE" sz="1000" dirty="0">
                <a:solidFill>
                  <a:schemeClr val="tx1"/>
                </a:solidFill>
                <a:latin typeface="Source Code Pro"/>
                <a:cs typeface="Source Code Pro"/>
              </a:rPr>
              <a:t>    </a:t>
            </a:r>
            <a:r>
              <a:rPr lang="de-DE" sz="1000" b="1" dirty="0" err="1">
                <a:solidFill>
                  <a:srgbClr val="992600"/>
                </a:solidFill>
                <a:latin typeface="Source Code Pro"/>
                <a:cs typeface="Source Code Pro"/>
              </a:rPr>
              <a:t>try</a:t>
            </a:r>
            <a:r>
              <a:rPr lang="de-DE" sz="1000" dirty="0">
                <a:solidFill>
                  <a:srgbClr val="992600"/>
                </a:solidFill>
                <a:latin typeface="Source Code Pro"/>
                <a:cs typeface="Source Code Pro"/>
              </a:rPr>
              <a:t> </a:t>
            </a:r>
            <a:r>
              <a:rPr lang="de-DE" sz="1000" dirty="0" smtClean="0">
                <a:solidFill>
                  <a:schemeClr val="tx1"/>
                </a:solidFill>
                <a:latin typeface="Source Code Pro"/>
                <a:cs typeface="Source Code Pro"/>
              </a:rPr>
              <a:t>{</a:t>
            </a:r>
            <a:endParaRPr lang="de-DE" sz="1000" dirty="0">
              <a:solidFill>
                <a:schemeClr val="tx1"/>
              </a:solidFill>
              <a:latin typeface="Source Code Pro"/>
              <a:cs typeface="Source Code Pro"/>
            </a:endParaRPr>
          </a:p>
          <a:p>
            <a:r>
              <a:rPr lang="de-DE" sz="1000" dirty="0" smtClean="0">
                <a:solidFill>
                  <a:schemeClr val="tx1"/>
                </a:solidFill>
                <a:latin typeface="Source Code Pro"/>
                <a:cs typeface="Source Code Pro"/>
              </a:rPr>
              <a:t>        </a:t>
            </a:r>
            <a:r>
              <a:rPr lang="de-DE" sz="1000" dirty="0" err="1" smtClean="0">
                <a:solidFill>
                  <a:schemeClr val="tx1"/>
                </a:solidFill>
                <a:latin typeface="Source Code Pro"/>
                <a:cs typeface="Source Code Pro"/>
              </a:rPr>
              <a:t>Files.</a:t>
            </a:r>
            <a:r>
              <a:rPr lang="de-DE" sz="1000" i="1" dirty="0" err="1" smtClean="0">
                <a:solidFill>
                  <a:schemeClr val="tx1"/>
                </a:solidFill>
                <a:latin typeface="Source Code Pro"/>
                <a:cs typeface="Source Code Pro"/>
              </a:rPr>
              <a:t>write</a:t>
            </a:r>
            <a:r>
              <a:rPr lang="de-DE" sz="1000" dirty="0">
                <a:solidFill>
                  <a:schemeClr val="tx1"/>
                </a:solidFill>
                <a:latin typeface="Source Code Pro"/>
                <a:cs typeface="Source Code Pro"/>
              </a:rPr>
              <a:t>(</a:t>
            </a:r>
            <a:r>
              <a:rPr lang="de-DE" sz="1000" dirty="0" err="1">
                <a:solidFill>
                  <a:schemeClr val="tx1"/>
                </a:solidFill>
                <a:latin typeface="Source Code Pro"/>
                <a:cs typeface="Source Code Pro"/>
              </a:rPr>
              <a:t>path</a:t>
            </a:r>
            <a:r>
              <a:rPr lang="de-DE" sz="1000" dirty="0">
                <a:solidFill>
                  <a:schemeClr val="tx1"/>
                </a:solidFill>
                <a:latin typeface="Source Code Pro"/>
                <a:cs typeface="Source Code Pro"/>
              </a:rPr>
              <a:t>, "</a:t>
            </a:r>
            <a:r>
              <a:rPr lang="de-DE" sz="1000" dirty="0" err="1" smtClean="0">
                <a:solidFill>
                  <a:schemeClr val="tx1"/>
                </a:solidFill>
                <a:latin typeface="Source Code Pro"/>
                <a:cs typeface="Source Code Pro"/>
              </a:rPr>
              <a:t>Hello</a:t>
            </a:r>
            <a:r>
              <a:rPr lang="de-DE" sz="1000" dirty="0">
                <a:solidFill>
                  <a:schemeClr val="tx1"/>
                </a:solidFill>
                <a:latin typeface="Source Code Pro"/>
                <a:cs typeface="Source Code Pro"/>
              </a:rPr>
              <a:t>!</a:t>
            </a:r>
            <a:r>
              <a:rPr lang="de-DE" sz="1000" dirty="0" smtClean="0">
                <a:solidFill>
                  <a:schemeClr val="tx1"/>
                </a:solidFill>
                <a:latin typeface="Source Code Pro"/>
                <a:cs typeface="Source Code Pro"/>
              </a:rPr>
              <a:t>"</a:t>
            </a:r>
            <a:r>
              <a:rPr lang="de-DE" sz="1000" dirty="0">
                <a:solidFill>
                  <a:schemeClr val="tx1"/>
                </a:solidFill>
                <a:latin typeface="Source Code Pro"/>
                <a:cs typeface="Source Code Pro"/>
              </a:rPr>
              <a:t>.</a:t>
            </a:r>
            <a:r>
              <a:rPr lang="de-DE" sz="1000" dirty="0" err="1">
                <a:solidFill>
                  <a:schemeClr val="tx1"/>
                </a:solidFill>
                <a:latin typeface="Source Code Pro"/>
                <a:cs typeface="Source Code Pro"/>
              </a:rPr>
              <a:t>getBytes</a:t>
            </a:r>
            <a:r>
              <a:rPr lang="de-DE" sz="1000" dirty="0">
                <a:solidFill>
                  <a:schemeClr val="tx1"/>
                </a:solidFill>
                <a:latin typeface="Source Code Pro"/>
                <a:cs typeface="Source Code Pro"/>
              </a:rPr>
              <a:t>()</a:t>
            </a:r>
            <a:r>
              <a:rPr lang="de-DE" sz="1000" dirty="0" smtClean="0">
                <a:solidFill>
                  <a:schemeClr val="tx1"/>
                </a:solidFill>
                <a:latin typeface="Source Code Pro"/>
                <a:cs typeface="Source Code Pro"/>
              </a:rPr>
              <a:t>,</a:t>
            </a:r>
          </a:p>
          <a:p>
            <a:r>
              <a:rPr lang="de-DE" sz="1000" dirty="0" smtClean="0">
                <a:solidFill>
                  <a:schemeClr val="tx1"/>
                </a:solidFill>
                <a:latin typeface="Source Code Pro"/>
                <a:cs typeface="Source Code Pro"/>
              </a:rPr>
              <a:t>        </a:t>
            </a:r>
            <a:r>
              <a:rPr lang="de-DE" sz="1000" dirty="0" err="1" smtClean="0">
                <a:solidFill>
                  <a:schemeClr val="tx1"/>
                </a:solidFill>
                <a:latin typeface="Source Code Pro"/>
                <a:cs typeface="Source Code Pro"/>
              </a:rPr>
              <a:t>StandardOpenOption.</a:t>
            </a:r>
            <a:r>
              <a:rPr lang="de-DE" sz="1000" b="1" i="1" dirty="0" err="1" smtClean="0">
                <a:solidFill>
                  <a:schemeClr val="tx1"/>
                </a:solidFill>
                <a:latin typeface="Source Code Pro"/>
                <a:cs typeface="Source Code Pro"/>
              </a:rPr>
              <a:t>WRITE</a:t>
            </a:r>
            <a:r>
              <a:rPr lang="de-DE" sz="1000" b="1" dirty="0">
                <a:solidFill>
                  <a:schemeClr val="tx1"/>
                </a:solidFill>
                <a:latin typeface="Source Code Pro"/>
                <a:cs typeface="Source Code Pro"/>
              </a:rPr>
              <a:t>);</a:t>
            </a:r>
            <a:endParaRPr lang="de-DE" sz="1000" dirty="0">
              <a:solidFill>
                <a:schemeClr val="tx1"/>
              </a:solidFill>
              <a:latin typeface="Source Code Pro"/>
              <a:cs typeface="Source Code Pro"/>
            </a:endParaRPr>
          </a:p>
          <a:p>
            <a:r>
              <a:rPr lang="de-DE" sz="1000" dirty="0">
                <a:solidFill>
                  <a:schemeClr val="tx1"/>
                </a:solidFill>
                <a:latin typeface="Source Code Pro"/>
                <a:cs typeface="Source Code Pro"/>
              </a:rPr>
              <a:t>    }</a:t>
            </a:r>
          </a:p>
          <a:p>
            <a:r>
              <a:rPr lang="de-DE" sz="1000" dirty="0">
                <a:solidFill>
                  <a:schemeClr val="tx1"/>
                </a:solidFill>
                <a:latin typeface="Source Code Pro"/>
                <a:cs typeface="Source Code Pro"/>
              </a:rPr>
              <a:t>    </a:t>
            </a:r>
            <a:r>
              <a:rPr lang="de-DE" sz="1000" b="1" dirty="0">
                <a:solidFill>
                  <a:srgbClr val="992600"/>
                </a:solidFill>
                <a:latin typeface="Source Code Pro"/>
                <a:cs typeface="Source Code Pro"/>
              </a:rPr>
              <a:t>catch</a:t>
            </a:r>
            <a:r>
              <a:rPr lang="de-DE" sz="1000" dirty="0">
                <a:solidFill>
                  <a:srgbClr val="992600"/>
                </a:solidFill>
                <a:latin typeface="Source Code Pro"/>
                <a:cs typeface="Source Code Pro"/>
              </a:rPr>
              <a:t> </a:t>
            </a:r>
            <a:r>
              <a:rPr lang="de-DE" sz="1000" dirty="0">
                <a:solidFill>
                  <a:schemeClr val="tx1"/>
                </a:solidFill>
                <a:latin typeface="Source Code Pro"/>
                <a:cs typeface="Source Code Pro"/>
              </a:rPr>
              <a:t>(</a:t>
            </a:r>
            <a:r>
              <a:rPr lang="de-DE" sz="1000" dirty="0" err="1">
                <a:solidFill>
                  <a:schemeClr val="tx1"/>
                </a:solidFill>
                <a:latin typeface="Source Code Pro"/>
                <a:cs typeface="Source Code Pro"/>
              </a:rPr>
              <a:t>IOException</a:t>
            </a:r>
            <a:r>
              <a:rPr lang="de-DE" sz="1000" dirty="0">
                <a:solidFill>
                  <a:schemeClr val="tx1"/>
                </a:solidFill>
                <a:latin typeface="Source Code Pro"/>
                <a:cs typeface="Source Code Pro"/>
              </a:rPr>
              <a:t> </a:t>
            </a:r>
            <a:r>
              <a:rPr lang="de-DE" sz="1000" dirty="0" err="1">
                <a:solidFill>
                  <a:schemeClr val="tx1"/>
                </a:solidFill>
                <a:latin typeface="Source Code Pro"/>
                <a:cs typeface="Source Code Pro"/>
              </a:rPr>
              <a:t>e</a:t>
            </a:r>
            <a:r>
              <a:rPr lang="de-DE" sz="1000" dirty="0">
                <a:solidFill>
                  <a:schemeClr val="tx1"/>
                </a:solidFill>
                <a:latin typeface="Source Code Pro"/>
                <a:cs typeface="Source Code Pro"/>
              </a:rPr>
              <a:t>) {</a:t>
            </a:r>
          </a:p>
          <a:p>
            <a:r>
              <a:rPr lang="de-DE" sz="1000" dirty="0">
                <a:solidFill>
                  <a:schemeClr val="tx1"/>
                </a:solidFill>
                <a:latin typeface="Source Code Pro"/>
                <a:cs typeface="Source Code Pro"/>
              </a:rPr>
              <a:t>        </a:t>
            </a:r>
            <a:r>
              <a:rPr lang="de-DE" sz="1000" i="1" dirty="0">
                <a:solidFill>
                  <a:srgbClr val="489223"/>
                </a:solidFill>
                <a:latin typeface="Source Code Pro"/>
                <a:cs typeface="Source Code Pro"/>
              </a:rPr>
              <a:t>// die kommt vom </a:t>
            </a:r>
            <a:r>
              <a:rPr lang="de-DE" sz="1000" i="1" dirty="0" err="1">
                <a:solidFill>
                  <a:srgbClr val="489223"/>
                </a:solidFill>
                <a:latin typeface="Source Code Pro"/>
                <a:cs typeface="Source Code Pro"/>
              </a:rPr>
              <a:t>write</a:t>
            </a:r>
            <a:endParaRPr lang="de-DE" sz="1000" i="1" dirty="0">
              <a:solidFill>
                <a:srgbClr val="489223"/>
              </a:solidFill>
              <a:latin typeface="Source Code Pro"/>
              <a:cs typeface="Source Code Pro"/>
            </a:endParaRPr>
          </a:p>
          <a:p>
            <a:r>
              <a:rPr lang="de-DE" sz="1000" dirty="0">
                <a:solidFill>
                  <a:schemeClr val="tx1"/>
                </a:solidFill>
                <a:latin typeface="Source Code Pro"/>
                <a:cs typeface="Source Code Pro"/>
              </a:rPr>
              <a:t>        </a:t>
            </a:r>
            <a:r>
              <a:rPr lang="de-DE" sz="1000" dirty="0" err="1">
                <a:solidFill>
                  <a:schemeClr val="tx1"/>
                </a:solidFill>
                <a:latin typeface="Source Code Pro"/>
                <a:cs typeface="Source Code Pro"/>
              </a:rPr>
              <a:t>e.printStackTrace</a:t>
            </a:r>
            <a:r>
              <a:rPr lang="de-DE" sz="1000" dirty="0">
                <a:solidFill>
                  <a:schemeClr val="tx1"/>
                </a:solidFill>
                <a:latin typeface="Source Code Pro"/>
                <a:cs typeface="Source Code Pro"/>
              </a:rPr>
              <a:t>();</a:t>
            </a:r>
          </a:p>
          <a:p>
            <a:r>
              <a:rPr lang="de-DE" sz="1000" dirty="0">
                <a:solidFill>
                  <a:schemeClr val="tx1"/>
                </a:solidFill>
                <a:latin typeface="Source Code Pro"/>
                <a:cs typeface="Source Code Pro"/>
              </a:rPr>
              <a:t>    }</a:t>
            </a:r>
          </a:p>
          <a:p>
            <a:endParaRPr lang="de-DE" sz="1000" dirty="0">
              <a:solidFill>
                <a:schemeClr val="tx1"/>
              </a:solidFill>
              <a:latin typeface="Source Code Pro"/>
              <a:cs typeface="Source Code Pro"/>
            </a:endParaRPr>
          </a:p>
          <a:p>
            <a:r>
              <a:rPr lang="de-DE" sz="1000" dirty="0">
                <a:solidFill>
                  <a:schemeClr val="tx1"/>
                </a:solidFill>
                <a:latin typeface="Source Code Pro"/>
                <a:cs typeface="Source Code Pro"/>
              </a:rPr>
              <a:t>}</a:t>
            </a:r>
          </a:p>
          <a:p>
            <a:endParaRPr lang="de-DE" sz="1000" dirty="0" smtClean="0">
              <a:solidFill>
                <a:schemeClr val="tx1"/>
              </a:solidFill>
              <a:latin typeface="Source Code Pro"/>
              <a:cs typeface="Source Code Pro"/>
            </a:endParaRPr>
          </a:p>
        </p:txBody>
      </p:sp>
    </p:spTree>
    <p:extLst>
      <p:ext uri="{BB962C8B-B14F-4D97-AF65-F5344CB8AC3E}">
        <p14:creationId xmlns:p14="http://schemas.microsoft.com/office/powerpoint/2010/main" val="42735003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PRESENTATIONDONOTDELETE" val="&lt;?xml version=&quot;1.0&quot; encoding=&quot;UTF-16&quot; standalone=&quot;yes&quot;?&gt;&#10;&lt;root reqver=&quot;17839&quot;&gt;&lt;version val=&quot;21134&quot;/&gt;&lt;CPresentation id=&quot;1&quot;&gt;&lt;m_defprecNumber idref=&quot;2&quot;/&gt;&lt;m_defprecPercent idref=&quot;3&quot;/&gt;&lt;m_defprecDate idref=&quot;4&quot;/&gt;&lt;m_defprecYear idref=&quot;5&quot;/&gt;&lt;m_defprecQuarter idref=&quot;6&quot;/&gt;&lt;m_defprecMonth idref=&quot;7&quot;/&gt;&lt;m_defprecWeek idref=&quot;8&quot;/&gt;&lt;m_defprecDay idref=&quot;9&quot;/&gt;&lt;m_mruColor&gt;&lt;m_vecMRU length=&quot;0&quot;/&gt;&lt;/m_mruColor&gt;&lt;m_mapectfillschemeMRU/&gt;&lt;m_eweekdayFirstOfWeek val=&quot;2&quot;/&gt;&lt;m_eweekdayFirstOfWorkweek val=&quot;2&quot;/&gt;&lt;m_eweekdayFirstOfWeekend val=&quot;7&quot;/&gt;&lt;/CPresentation&gt;&lt;CDefaultPrec id=&quot;9&quot;&gt;&lt;m_precDefault/&gt;&lt;/CDefaultPrec&gt;&lt;CDefaultPrec id=&quot;8&quot;&gt;&lt;m_precDefault/&gt;&lt;/CDefaultPrec&gt;&lt;CDefaultPrec id=&quot;7&quot;&gt;&lt;m_precDefault/&gt;&lt;/CDefaultPrec&gt;&lt;CDefaultPrec id=&quot;6&quot;&gt;&lt;m_precDefault/&gt;&lt;/CDefaultPrec&gt;&lt;CDefaultPrec id=&quot;5&quot;&gt;&lt;m_precDefault/&gt;&lt;/CDefaultPrec&gt;&lt;CDefaultPrec id=&quot;4&quot;&gt;&lt;m_precDefault/&gt;&lt;/CDefaultPrec&gt;&lt;CDefaultPrec id=&quot;3&quot;&gt;&lt;m_precDefault/&gt;&lt;/CDefaultPrec&gt;&lt;CDefaultPrec id=&quot;2&quot;&gt;&lt;m_precDefault&gt;&lt;m_chDecimalSymbol&gt;,&lt;/m_chDecimalSymbol&gt;&lt;m_nGroupingDigits val=&quot;3&quot;/&gt;&lt;m_chGroupingSymbol&gt;.&lt;/m_chGroupingSymbol&gt;&lt;m_chDecimalSymbol17909&gt;,&lt;/m_chDecimalSymbol17909&gt;&lt;m_nGroupingDigits17909 val=&quot;3&quot;/&gt;&lt;m_chGroupingSymbol17909&gt;.&lt;/m_chGroupingSymbol17909&gt;&lt;/m_precDefault&gt;&lt;/CDefaultPrec&gt;&lt;/root&gt;"/>
  <p:tag name="THINKCELLUNDODONOTDELETE" val="111"/>
</p:tagLst>
</file>

<file path=ppt/theme/theme1.xml><?xml version="1.0" encoding="utf-8"?>
<a:theme xmlns:a="http://schemas.openxmlformats.org/drawingml/2006/main" name="Cassini_NHN_PowerPointMaster_3.1">
  <a:themeElements>
    <a:clrScheme name="Cassini">
      <a:dk1>
        <a:sysClr val="windowText" lastClr="000000"/>
      </a:dk1>
      <a:lt1>
        <a:sysClr val="window" lastClr="FFFFFF"/>
      </a:lt1>
      <a:dk2>
        <a:srgbClr val="808080"/>
      </a:dk2>
      <a:lt2>
        <a:srgbClr val="EEECE1"/>
      </a:lt2>
      <a:accent1>
        <a:srgbClr val="60C32F"/>
      </a:accent1>
      <a:accent2>
        <a:srgbClr val="CC3300"/>
      </a:accent2>
      <a:accent3>
        <a:srgbClr val="EBEB6C"/>
      </a:accent3>
      <a:accent4>
        <a:srgbClr val="EAEAEA"/>
      </a:accent4>
      <a:accent5>
        <a:srgbClr val="808080"/>
      </a:accent5>
      <a:accent6>
        <a:srgbClr val="B2B2B2"/>
      </a:accent6>
      <a:hlink>
        <a:srgbClr val="60C32F"/>
      </a:hlink>
      <a:folHlink>
        <a:srgbClr val="60C32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-Design">
  <a:themeElements>
    <a:clrScheme name="Cassini Theme 2009">
      <a:dk1>
        <a:sysClr val="windowText" lastClr="000000"/>
      </a:dk1>
      <a:lt1>
        <a:sysClr val="window" lastClr="FFFFFF"/>
      </a:lt1>
      <a:dk2>
        <a:srgbClr val="808080"/>
      </a:dk2>
      <a:lt2>
        <a:srgbClr val="EEECE1"/>
      </a:lt2>
      <a:accent1>
        <a:srgbClr val="60C32F"/>
      </a:accent1>
      <a:accent2>
        <a:srgbClr val="CC3300"/>
      </a:accent2>
      <a:accent3>
        <a:srgbClr val="EBEB6C"/>
      </a:accent3>
      <a:accent4>
        <a:srgbClr val="EAEAEA"/>
      </a:accent4>
      <a:accent5>
        <a:srgbClr val="808080"/>
      </a:accent5>
      <a:accent6>
        <a:srgbClr val="B2B2B2"/>
      </a:accent6>
      <a:hlink>
        <a:srgbClr val="60C32F"/>
      </a:hlink>
      <a:folHlink>
        <a:srgbClr val="60C32F"/>
      </a:folHlink>
    </a:clrScheme>
    <a:fontScheme name="Cassini Consulting Theme Schrifte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Cassini Theme 2009">
      <a:dk1>
        <a:sysClr val="windowText" lastClr="000000"/>
      </a:dk1>
      <a:lt1>
        <a:sysClr val="window" lastClr="FFFFFF"/>
      </a:lt1>
      <a:dk2>
        <a:srgbClr val="808080"/>
      </a:dk2>
      <a:lt2>
        <a:srgbClr val="EEECE1"/>
      </a:lt2>
      <a:accent1>
        <a:srgbClr val="60C32F"/>
      </a:accent1>
      <a:accent2>
        <a:srgbClr val="CC3300"/>
      </a:accent2>
      <a:accent3>
        <a:srgbClr val="EBEB6C"/>
      </a:accent3>
      <a:accent4>
        <a:srgbClr val="EAEAEA"/>
      </a:accent4>
      <a:accent5>
        <a:srgbClr val="808080"/>
      </a:accent5>
      <a:accent6>
        <a:srgbClr val="B2B2B2"/>
      </a:accent6>
      <a:hlink>
        <a:srgbClr val="60C32F"/>
      </a:hlink>
      <a:folHlink>
        <a:srgbClr val="60C32F"/>
      </a:folHlink>
    </a:clrScheme>
    <a:fontScheme name="Cassini Consulting Theme Schrifte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IconOverlay xmlns="http://schemas.microsoft.com/sharepoint/v4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08E675EBDE9A79468F168278EDE085F4" ma:contentTypeVersion="1" ma:contentTypeDescription="Ein neues Dokument erstellen." ma:contentTypeScope="" ma:versionID="180c2ad0af91a5c9ebe47592aaf5a2da">
  <xsd:schema xmlns:xsd="http://www.w3.org/2001/XMLSchema" xmlns:xs="http://www.w3.org/2001/XMLSchema" xmlns:p="http://schemas.microsoft.com/office/2006/metadata/properties" xmlns:ns2="http://schemas.microsoft.com/sharepoint/v4" targetNamespace="http://schemas.microsoft.com/office/2006/metadata/properties" ma:root="true" ma:fieldsID="992d77c06c8d732b7c6bc07933f2b4fa" ns2:_="">
    <xsd:import namespace="http://schemas.microsoft.com/sharepoint/v4"/>
    <xsd:element name="properties">
      <xsd:complexType>
        <xsd:sequence>
          <xsd:element name="documentManagement">
            <xsd:complexType>
              <xsd:all>
                <xsd:element ref="ns2:IconOverla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4" elementFormDefault="qualified">
    <xsd:import namespace="http://schemas.microsoft.com/office/2006/documentManagement/types"/>
    <xsd:import namespace="http://schemas.microsoft.com/office/infopath/2007/PartnerControls"/>
    <xsd:element name="IconOverlay" ma:index="8" nillable="true" ma:displayName="IconOverlay" ma:hidden="true" ma:internalName="IconOverlay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426CF92-C16E-4DED-BEB5-9040C63CAE4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8D3B291-CC01-4764-8F48-9FA5219A1E74}">
  <ds:schemaRefs>
    <ds:schemaRef ds:uri="http://schemas.microsoft.com/sharepoint/v4"/>
    <ds:schemaRef ds:uri="http://purl.org/dc/terms/"/>
    <ds:schemaRef ds:uri="http://schemas.microsoft.com/office/infopath/2007/PartnerControls"/>
    <ds:schemaRef ds:uri="http://schemas.microsoft.com/office/2006/documentManagement/types"/>
    <ds:schemaRef ds:uri="http://schemas.microsoft.com/office/2006/metadata/properties"/>
    <ds:schemaRef ds:uri="http://purl.org/dc/dcmitype/"/>
    <ds:schemaRef ds:uri="http://schemas.openxmlformats.org/package/2006/metadata/core-properties"/>
    <ds:schemaRef ds:uri="http://www.w3.org/XML/1998/namespace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791E253A-3162-4706-A8DF-1DAC61BAE02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Cassini_NHN_PowerPointMaster_3.1.potx</Template>
  <TotalTime>0</TotalTime>
  <Words>3201</Words>
  <Application>Microsoft Macintosh PowerPoint</Application>
  <PresentationFormat>Bildschirmpräsentation (4:3)</PresentationFormat>
  <Paragraphs>843</Paragraphs>
  <Slides>43</Slides>
  <Notes>15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43</vt:i4>
      </vt:variant>
    </vt:vector>
  </HeadingPairs>
  <TitlesOfParts>
    <vt:vector size="44" baseType="lpstr">
      <vt:lpstr>Cassini_NHN_PowerPointMaster_3.1</vt:lpstr>
      <vt:lpstr>PowerPoint-Präsentation</vt:lpstr>
      <vt:lpstr>PowerPoint-Präsentation</vt:lpstr>
      <vt:lpstr>PowerPoint-Präsentation</vt:lpstr>
      <vt:lpstr>PowerPoint-Präsentation</vt:lpstr>
      <vt:lpstr>Java Release-Historie</vt:lpstr>
      <vt:lpstr>PowerPoint-Präsentation</vt:lpstr>
      <vt:lpstr>PowerPoint-Präsentation</vt:lpstr>
      <vt:lpstr>Java 7 Highlights</vt:lpstr>
      <vt:lpstr>Try-with-resource</vt:lpstr>
      <vt:lpstr>Mehr dazu im Netz</vt:lpstr>
      <vt:lpstr>PowerPoint-Präsentation</vt:lpstr>
      <vt:lpstr>PowerPoint-Präsentation</vt:lpstr>
      <vt:lpstr>Java 8 Highlights</vt:lpstr>
      <vt:lpstr>PowerPoint-Präsentation</vt:lpstr>
      <vt:lpstr>PowerPoint-Präsentation</vt:lpstr>
      <vt:lpstr>java.time Endlich neue API für Date/Time (JSR 310)</vt:lpstr>
      <vt:lpstr>Die neue Date/Time API (JSR 310)</vt:lpstr>
      <vt:lpstr>PowerPoint-Präsentation</vt:lpstr>
      <vt:lpstr>JSR 335 (Lambda Expressions)</vt:lpstr>
      <vt:lpstr>Beispiele</vt:lpstr>
      <vt:lpstr>PowerPoint-Präsentation</vt:lpstr>
      <vt:lpstr>PowerPoint-Präsentation</vt:lpstr>
      <vt:lpstr>Über Streams</vt:lpstr>
      <vt:lpstr>Streams</vt:lpstr>
      <vt:lpstr>Performance von Streams</vt:lpstr>
      <vt:lpstr>Streams als Datengenerator</vt:lpstr>
      <vt:lpstr>PowerPoint-Präsentation</vt:lpstr>
      <vt:lpstr>PowerPoint-Präsentation</vt:lpstr>
      <vt:lpstr>Single Inheritance</vt:lpstr>
      <vt:lpstr>default</vt:lpstr>
      <vt:lpstr>default in Interfaces</vt:lpstr>
      <vt:lpstr>Welches default gewinnt?</vt:lpstr>
      <vt:lpstr>PowerPoint-Präsentation</vt:lpstr>
      <vt:lpstr>PowerPoint-Präsentation</vt:lpstr>
      <vt:lpstr>Base64 Encoding</vt:lpstr>
      <vt:lpstr>Nashorn JavaScript Engine</vt:lpstr>
      <vt:lpstr>Neue Helferlein</vt:lpstr>
      <vt:lpstr>Auf Wiedersehen, PermGen Space!</vt:lpstr>
      <vt:lpstr>PowerPoint-Präsentation</vt:lpstr>
      <vt:lpstr>PowerPoint-Präsentation</vt:lpstr>
      <vt:lpstr>Verweise</vt:lpstr>
      <vt:lpstr>Bilder</vt:lpstr>
      <vt:lpstr>Modern Java – die Highlights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2013-01-22T17:26:47Z</dcterms:created>
  <dcterms:modified xsi:type="dcterms:W3CDTF">2015-04-27T07:36:31Z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0x01010008E675EBDE9A79468F168278EDE085F4</vt:lpwstr>
  </property>
</Properties>
</file>